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embeddedFontLst>
    <p:embeddedFont>
      <p:font typeface="Garamond"/>
      <p:regular r:id="rId24"/>
      <p:bold r:id="rId25"/>
      <p:italic r:id="rId26"/>
      <p:boldItalic r:id="rId27"/>
    </p:embeddedFont>
    <p:embeddedFont>
      <p:font typeface="Gill Sans"/>
      <p:regular r:id="rId28"/>
      <p:bold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0" roundtripDataSignature="AMtx7mi70KEC5OYVOuJ9tPOXZtNDp/yB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11ACBB6-720E-4AFA-820F-5CE08ACE16A2}">
  <a:tblStyle styleId="{011ACBB6-720E-4AFA-820F-5CE08ACE16A2}"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6E7E9"/>
          </a:solidFill>
        </a:fill>
      </a:tcStyle>
    </a:wholeTbl>
    <a:band1H>
      <a:tcTxStyle/>
      <a:tcStyle>
        <a:fill>
          <a:solidFill>
            <a:srgbClr val="CACBD0"/>
          </a:solidFill>
        </a:fill>
      </a:tcStyle>
    </a:band1H>
    <a:band2H>
      <a:tcTxStyle/>
    </a:band2H>
    <a:band1V>
      <a:tcTxStyle/>
      <a:tcStyle>
        <a:fill>
          <a:solidFill>
            <a:srgbClr val="CACBD0"/>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Garamond-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Garamond-italic.fntdata"/><Relationship Id="rId25" Type="http://schemas.openxmlformats.org/officeDocument/2006/relationships/font" Target="fonts/Garamond-bold.fntdata"/><Relationship Id="rId28" Type="http://schemas.openxmlformats.org/officeDocument/2006/relationships/font" Target="fonts/GillSans-regular.fntdata"/><Relationship Id="rId27" Type="http://schemas.openxmlformats.org/officeDocument/2006/relationships/font" Target="fonts/Garamond-bold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GillSans-bold.fntdata"/><Relationship Id="rId7" Type="http://schemas.openxmlformats.org/officeDocument/2006/relationships/slide" Target="slides/slide2.xml"/><Relationship Id="rId8" Type="http://schemas.openxmlformats.org/officeDocument/2006/relationships/slide" Target="slides/slide3.xml"/><Relationship Id="rId3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3" name="Google Shape;253;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 will turn this into a graph/smart art graphic </a:t>
            </a:r>
            <a:endParaRPr/>
          </a:p>
        </p:txBody>
      </p:sp>
      <p:sp>
        <p:nvSpPr>
          <p:cNvPr id="254" name="Google Shape;254;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230c1e3931_5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g3230c1e3931_5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type="title">
  <p:cSld name="TITLE">
    <p:spTree>
      <p:nvGrpSpPr>
        <p:cNvPr id="15" name="Shape 15"/>
        <p:cNvGrpSpPr/>
        <p:nvPr/>
      </p:nvGrpSpPr>
      <p:grpSpPr>
        <a:xfrm>
          <a:off x="0" y="0"/>
          <a:ext cx="0" cy="0"/>
          <a:chOff x="0" y="0"/>
          <a:chExt cx="0" cy="0"/>
        </a:xfrm>
      </p:grpSpPr>
      <p:sp>
        <p:nvSpPr>
          <p:cNvPr id="16" name="Google Shape;16;p19"/>
          <p:cNvSpPr/>
          <p:nvPr/>
        </p:nvSpPr>
        <p:spPr>
          <a:xfrm>
            <a:off x="0" y="0"/>
            <a:ext cx="12192000" cy="464355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19"/>
          <p:cNvSpPr/>
          <p:nvPr/>
        </p:nvSpPr>
        <p:spPr>
          <a:xfrm>
            <a:off x="0" y="4586514"/>
            <a:ext cx="12192000" cy="227148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8" name="Google Shape;18;p19"/>
          <p:cNvPicPr preferRelativeResize="0"/>
          <p:nvPr/>
        </p:nvPicPr>
        <p:blipFill rotWithShape="1">
          <a:blip r:embed="rId2">
            <a:alphaModFix/>
          </a:blip>
          <a:srcRect b="0" l="0" r="0" t="0"/>
          <a:stretch/>
        </p:blipFill>
        <p:spPr>
          <a:xfrm>
            <a:off x="9027886" y="6190855"/>
            <a:ext cx="3164114" cy="668343"/>
          </a:xfrm>
          <a:prstGeom prst="rect">
            <a:avLst/>
          </a:prstGeom>
          <a:noFill/>
          <a:ln>
            <a:noFill/>
          </a:ln>
        </p:spPr>
      </p:pic>
      <p:sp>
        <p:nvSpPr>
          <p:cNvPr id="19" name="Google Shape;1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9"/>
          <p:cNvSpPr txBox="1"/>
          <p:nvPr>
            <p:ph idx="1" type="subTitle"/>
          </p:nvPr>
        </p:nvSpPr>
        <p:spPr>
          <a:xfrm>
            <a:off x="1524000" y="4643551"/>
            <a:ext cx="9144000" cy="1191186"/>
          </a:xfrm>
          <a:prstGeom prst="rect">
            <a:avLst/>
          </a:prstGeom>
          <a:solidFill>
            <a:schemeClr val="lt1"/>
          </a:solid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1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22" name="Google Shape;22;p19"/>
          <p:cNvSpPr txBox="1"/>
          <p:nvPr>
            <p:ph type="ctrTitle"/>
          </p:nvPr>
        </p:nvSpPr>
        <p:spPr>
          <a:xfrm>
            <a:off x="1524000" y="2100149"/>
            <a:ext cx="9144000" cy="2387600"/>
          </a:xfrm>
          <a:prstGeom prst="rect">
            <a:avLst/>
          </a:prstGeom>
          <a:solidFill>
            <a:schemeClr val="lt1"/>
          </a:solid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Gill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with Caption">
  <p:cSld name="1_Content with Caption">
    <p:spTree>
      <p:nvGrpSpPr>
        <p:cNvPr id="74" name="Shape 74"/>
        <p:cNvGrpSpPr/>
        <p:nvPr/>
      </p:nvGrpSpPr>
      <p:grpSpPr>
        <a:xfrm>
          <a:off x="0" y="0"/>
          <a:ext cx="0" cy="0"/>
          <a:chOff x="0" y="0"/>
          <a:chExt cx="0" cy="0"/>
        </a:xfrm>
      </p:grpSpPr>
      <p:sp>
        <p:nvSpPr>
          <p:cNvPr id="75" name="Google Shape;75;p28"/>
          <p:cNvSpPr/>
          <p:nvPr/>
        </p:nvSpPr>
        <p:spPr>
          <a:xfrm>
            <a:off x="0" y="0"/>
            <a:ext cx="5001491" cy="6858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6" name="Google Shape;76;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400"/>
              <a:buFont typeface="Gill Sans"/>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8" name="Google Shape;78;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800"/>
              <a:buNone/>
              <a:defRPr sz="2800">
                <a:solidFill>
                  <a:schemeClr val="lt1"/>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9" name="Google Shape;79;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ontent with Caption">
  <p:cSld name="2_Content with Caption">
    <p:spTree>
      <p:nvGrpSpPr>
        <p:cNvPr id="81" name="Shape 81"/>
        <p:cNvGrpSpPr/>
        <p:nvPr/>
      </p:nvGrpSpPr>
      <p:grpSpPr>
        <a:xfrm>
          <a:off x="0" y="0"/>
          <a:ext cx="0" cy="0"/>
          <a:chOff x="0" y="0"/>
          <a:chExt cx="0" cy="0"/>
        </a:xfrm>
      </p:grpSpPr>
      <p:sp>
        <p:nvSpPr>
          <p:cNvPr id="82" name="Google Shape;82;p29"/>
          <p:cNvSpPr/>
          <p:nvPr/>
        </p:nvSpPr>
        <p:spPr>
          <a:xfrm>
            <a:off x="0" y="0"/>
            <a:ext cx="5001491" cy="68580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3" name="Google Shape;83;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400"/>
              <a:buFont typeface="Gill Sans"/>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2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85" name="Google Shape;85;p2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800"/>
              <a:buNone/>
              <a:defRPr sz="2800">
                <a:solidFill>
                  <a:schemeClr val="lt1"/>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6" name="Google Shape;8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8" name="Shape 88"/>
        <p:cNvGrpSpPr/>
        <p:nvPr/>
      </p:nvGrpSpPr>
      <p:grpSpPr>
        <a:xfrm>
          <a:off x="0" y="0"/>
          <a:ext cx="0" cy="0"/>
          <a:chOff x="0" y="0"/>
          <a:chExt cx="0" cy="0"/>
        </a:xfrm>
      </p:grpSpPr>
      <p:sp>
        <p:nvSpPr>
          <p:cNvPr id="89" name="Google Shape;89;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400"/>
              <a:buFont typeface="Gill Sans"/>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30"/>
          <p:cNvSpPr/>
          <p:nvPr>
            <p:ph idx="2" type="pic"/>
          </p:nvPr>
        </p:nvSpPr>
        <p:spPr>
          <a:xfrm>
            <a:off x="5183188" y="987425"/>
            <a:ext cx="6172200" cy="4873625"/>
          </a:xfrm>
          <a:prstGeom prst="rect">
            <a:avLst/>
          </a:prstGeom>
          <a:noFill/>
          <a:ln>
            <a:noFill/>
          </a:ln>
        </p:spPr>
      </p:sp>
      <p:sp>
        <p:nvSpPr>
          <p:cNvPr id="91" name="Google Shape;91;p3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sz="28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2" name="Google Shape;9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93" name="Google Shape;93;p30"/>
          <p:cNvCxnSpPr/>
          <p:nvPr/>
        </p:nvCxnSpPr>
        <p:spPr>
          <a:xfrm>
            <a:off x="4991548" y="988219"/>
            <a:ext cx="0" cy="4881563"/>
          </a:xfrm>
          <a:prstGeom prst="straightConnector1">
            <a:avLst/>
          </a:prstGeom>
          <a:noFill/>
          <a:ln cap="flat" cmpd="sng" w="19050">
            <a:solidFill>
              <a:schemeClr val="dk2"/>
            </a:solidFill>
            <a:prstDash val="solid"/>
            <a:miter lim="800000"/>
            <a:headEnd len="sm" w="sm" type="none"/>
            <a:tailEnd len="sm" w="sm" type="none"/>
          </a:ln>
        </p:spPr>
      </p:cxnSp>
      <p:sp>
        <p:nvSpPr>
          <p:cNvPr id="94" name="Google Shape;94;p3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5" name="Shape 95"/>
        <p:cNvGrpSpPr/>
        <p:nvPr/>
      </p:nvGrpSpPr>
      <p:grpSpPr>
        <a:xfrm>
          <a:off x="0" y="0"/>
          <a:ext cx="0" cy="0"/>
          <a:chOff x="0" y="0"/>
          <a:chExt cx="0" cy="0"/>
        </a:xfrm>
      </p:grpSpPr>
      <p:sp>
        <p:nvSpPr>
          <p:cNvPr id="96" name="Google Shape;96;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3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3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0" name="Shape 100"/>
        <p:cNvGrpSpPr/>
        <p:nvPr/>
      </p:nvGrpSpPr>
      <p:grpSpPr>
        <a:xfrm>
          <a:off x="0" y="0"/>
          <a:ext cx="0" cy="0"/>
          <a:chOff x="0" y="0"/>
          <a:chExt cx="0" cy="0"/>
        </a:xfrm>
      </p:grpSpPr>
      <p:sp>
        <p:nvSpPr>
          <p:cNvPr id="101" name="Google Shape;101;p3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3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3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2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25" name="Google Shape;25;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28" name="Google Shape;28;p20"/>
          <p:cNvCxnSpPr/>
          <p:nvPr/>
        </p:nvCxnSpPr>
        <p:spPr>
          <a:xfrm rot="10800000">
            <a:off x="838200" y="1690688"/>
            <a:ext cx="10515600" cy="0"/>
          </a:xfrm>
          <a:prstGeom prst="straightConnector1">
            <a:avLst/>
          </a:prstGeom>
          <a:noFill/>
          <a:ln cap="flat" cmpd="sng" w="19050">
            <a:solidFill>
              <a:schemeClr val="dk2"/>
            </a:solidFill>
            <a:prstDash val="solid"/>
            <a:miter lim="800000"/>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9" name="Shape 29"/>
        <p:cNvGrpSpPr/>
        <p:nvPr/>
      </p:nvGrpSpPr>
      <p:grpSpPr>
        <a:xfrm>
          <a:off x="0" y="0"/>
          <a:ext cx="0" cy="0"/>
          <a:chOff x="0" y="0"/>
          <a:chExt cx="0" cy="0"/>
        </a:xfrm>
      </p:grpSpPr>
      <p:sp>
        <p:nvSpPr>
          <p:cNvPr id="30" name="Google Shape;30;p21"/>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38" name="Google Shape;38;p22"/>
          <p:cNvCxnSpPr/>
          <p:nvPr/>
        </p:nvCxnSpPr>
        <p:spPr>
          <a:xfrm rot="10800000">
            <a:off x="838200" y="1690688"/>
            <a:ext cx="10515600" cy="0"/>
          </a:xfrm>
          <a:prstGeom prst="straightConnector1">
            <a:avLst/>
          </a:prstGeom>
          <a:noFill/>
          <a:ln cap="flat" cmpd="sng" w="19050">
            <a:solidFill>
              <a:schemeClr val="dk2"/>
            </a:solidFill>
            <a:prstDash val="solid"/>
            <a:miter lim="800000"/>
            <a:headEnd len="sm" w="sm" type="none"/>
            <a:tailEnd len="sm" w="sm" type="none"/>
          </a:ln>
        </p:spPr>
      </p:cxnSp>
      <p:sp>
        <p:nvSpPr>
          <p:cNvPr id="39" name="Google Shape;39;p2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40" name="Shape 40"/>
        <p:cNvGrpSpPr/>
        <p:nvPr/>
      </p:nvGrpSpPr>
      <p:grpSpPr>
        <a:xfrm>
          <a:off x="0" y="0"/>
          <a:ext cx="0" cy="0"/>
          <a:chOff x="0" y="0"/>
          <a:chExt cx="0" cy="0"/>
        </a:xfrm>
      </p:grpSpPr>
      <p:sp>
        <p:nvSpPr>
          <p:cNvPr id="41" name="Google Shape;41;p23"/>
          <p:cNvSpPr/>
          <p:nvPr/>
        </p:nvSpPr>
        <p:spPr>
          <a:xfrm>
            <a:off x="0" y="0"/>
            <a:ext cx="12192000" cy="464355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 name="Google Shape;42;p23"/>
          <p:cNvSpPr/>
          <p:nvPr/>
        </p:nvSpPr>
        <p:spPr>
          <a:xfrm>
            <a:off x="0" y="4586514"/>
            <a:ext cx="12192000" cy="227148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 name="Google Shape;43;p23"/>
          <p:cNvSpPr txBox="1"/>
          <p:nvPr>
            <p:ph type="title"/>
          </p:nvPr>
        </p:nvSpPr>
        <p:spPr>
          <a:xfrm>
            <a:off x="831850" y="1519887"/>
            <a:ext cx="10515600" cy="3818226"/>
          </a:xfrm>
          <a:prstGeom prst="rect">
            <a:avLst/>
          </a:prstGeom>
          <a:solidFill>
            <a:schemeClr val="lt1"/>
          </a:solid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6000"/>
              <a:buFont typeface="Gill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3"/>
          <p:cNvSpPr txBox="1"/>
          <p:nvPr>
            <p:ph idx="12" type="sldNum"/>
          </p:nvPr>
        </p:nvSpPr>
        <p:spPr>
          <a:xfrm>
            <a:off x="83185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46" name="Google Shape;46;p23"/>
          <p:cNvPicPr preferRelativeResize="0"/>
          <p:nvPr/>
        </p:nvPicPr>
        <p:blipFill rotWithShape="1">
          <a:blip r:embed="rId2">
            <a:alphaModFix/>
          </a:blip>
          <a:srcRect b="0" l="0" r="0" t="0"/>
          <a:stretch/>
        </p:blipFill>
        <p:spPr>
          <a:xfrm>
            <a:off x="9596344" y="6309730"/>
            <a:ext cx="2595656" cy="54827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47" name="Shape 47"/>
        <p:cNvGrpSpPr/>
        <p:nvPr/>
      </p:nvGrpSpPr>
      <p:grpSpPr>
        <a:xfrm>
          <a:off x="0" y="0"/>
          <a:ext cx="0" cy="0"/>
          <a:chOff x="0" y="0"/>
          <a:chExt cx="0" cy="0"/>
        </a:xfrm>
      </p:grpSpPr>
      <p:pic>
        <p:nvPicPr>
          <p:cNvPr id="48" name="Google Shape;48;p24"/>
          <p:cNvPicPr preferRelativeResize="0"/>
          <p:nvPr/>
        </p:nvPicPr>
        <p:blipFill rotWithShape="1">
          <a:blip r:embed="rId2">
            <a:alphaModFix/>
          </a:blip>
          <a:srcRect b="0" l="0" r="0" t="0"/>
          <a:stretch/>
        </p:blipFill>
        <p:spPr>
          <a:xfrm>
            <a:off x="9370172" y="6107240"/>
            <a:ext cx="2595656" cy="548270"/>
          </a:xfrm>
          <a:prstGeom prst="rect">
            <a:avLst/>
          </a:prstGeom>
          <a:noFill/>
          <a:ln>
            <a:noFill/>
          </a:ln>
        </p:spPr>
      </p:pic>
      <p:sp>
        <p:nvSpPr>
          <p:cNvPr id="49" name="Google Shape;49;p2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Gill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2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1" name="Google Shape;51;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52" name="Google Shape;52;p24"/>
          <p:cNvCxnSpPr/>
          <p:nvPr/>
        </p:nvCxnSpPr>
        <p:spPr>
          <a:xfrm rot="10800000">
            <a:off x="1524000" y="3526733"/>
            <a:ext cx="9144002" cy="0"/>
          </a:xfrm>
          <a:prstGeom prst="straightConnector1">
            <a:avLst/>
          </a:prstGeom>
          <a:noFill/>
          <a:ln cap="flat" cmpd="sng" w="19050">
            <a:solidFill>
              <a:schemeClr val="dk2"/>
            </a:solidFill>
            <a:prstDash val="solid"/>
            <a:miter lim="800000"/>
            <a:headEnd len="sm" w="sm" type="none"/>
            <a:tailEnd len="sm" w="sm" type="none"/>
          </a:ln>
        </p:spPr>
      </p:cxnSp>
      <p:sp>
        <p:nvSpPr>
          <p:cNvPr id="53" name="Google Shape;53;p2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4" name="Shape 54"/>
        <p:cNvGrpSpPr/>
        <p:nvPr/>
      </p:nvGrpSpPr>
      <p:grpSpPr>
        <a:xfrm>
          <a:off x="0" y="0"/>
          <a:ext cx="0" cy="0"/>
          <a:chOff x="0" y="0"/>
          <a:chExt cx="0" cy="0"/>
        </a:xfrm>
      </p:grpSpPr>
      <p:pic>
        <p:nvPicPr>
          <p:cNvPr id="55" name="Google Shape;55;p25"/>
          <p:cNvPicPr preferRelativeResize="0"/>
          <p:nvPr/>
        </p:nvPicPr>
        <p:blipFill rotWithShape="1">
          <a:blip r:embed="rId2">
            <a:alphaModFix/>
          </a:blip>
          <a:srcRect b="0" l="0" r="0" t="0"/>
          <a:stretch/>
        </p:blipFill>
        <p:spPr>
          <a:xfrm>
            <a:off x="9370172" y="6107240"/>
            <a:ext cx="2595656" cy="548270"/>
          </a:xfrm>
          <a:prstGeom prst="rect">
            <a:avLst/>
          </a:prstGeom>
          <a:noFill/>
          <a:ln>
            <a:noFill/>
          </a:ln>
        </p:spPr>
      </p:pic>
      <p:sp>
        <p:nvSpPr>
          <p:cNvPr id="56" name="Google Shape;56;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5"/>
          <p:cNvSpPr txBox="1"/>
          <p:nvPr>
            <p:ph idx="1" type="body"/>
          </p:nvPr>
        </p:nvSpPr>
        <p:spPr>
          <a:xfrm>
            <a:off x="839788" y="1681163"/>
            <a:ext cx="5157787" cy="823912"/>
          </a:xfrm>
          <a:prstGeom prst="rect">
            <a:avLst/>
          </a:prstGeom>
          <a:solidFill>
            <a:schemeClr val="accent1"/>
          </a:solid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8" name="Google Shape;58;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25"/>
          <p:cNvSpPr txBox="1"/>
          <p:nvPr>
            <p:ph idx="3" type="body"/>
          </p:nvPr>
        </p:nvSpPr>
        <p:spPr>
          <a:xfrm>
            <a:off x="6172200" y="1681163"/>
            <a:ext cx="5183188" cy="823912"/>
          </a:xfrm>
          <a:prstGeom prst="rect">
            <a:avLst/>
          </a:prstGeom>
          <a:solidFill>
            <a:schemeClr val="accent1"/>
          </a:solid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0" sz="2400">
                <a:solidFill>
                  <a:schemeClr val="lt1"/>
                </a:solidFil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0" name="Google Shape;60;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5"/>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400"/>
              <a:buFont typeface="Gill Sans"/>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0" name="Google Shape;70;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800"/>
              <a:buNone/>
              <a:defRPr sz="28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 name="Google Shape;71;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72" name="Google Shape;72;p27"/>
          <p:cNvCxnSpPr/>
          <p:nvPr/>
        </p:nvCxnSpPr>
        <p:spPr>
          <a:xfrm>
            <a:off x="4991548" y="988219"/>
            <a:ext cx="0" cy="4881563"/>
          </a:xfrm>
          <a:prstGeom prst="straightConnector1">
            <a:avLst/>
          </a:prstGeom>
          <a:noFill/>
          <a:ln cap="flat" cmpd="sng" w="19050">
            <a:solidFill>
              <a:schemeClr val="dk2"/>
            </a:solidFill>
            <a:prstDash val="solid"/>
            <a:miter lim="800000"/>
            <a:headEnd len="sm" w="sm" type="none"/>
            <a:tailEnd len="sm" w="sm" type="none"/>
          </a:ln>
        </p:spPr>
      </p:cxnSp>
      <p:sp>
        <p:nvSpPr>
          <p:cNvPr id="73" name="Google Shape;73;p2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7.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theme" Target="../theme/theme1.xml"/><Relationship Id="rId16" Type="http://schemas.openxmlformats.org/officeDocument/2006/relationships/slideLayout" Target="../slideLayouts/slideLayout14.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pic>
        <p:nvPicPr>
          <p:cNvPr id="10" name="Google Shape;10;p18"/>
          <p:cNvPicPr preferRelativeResize="0"/>
          <p:nvPr/>
        </p:nvPicPr>
        <p:blipFill rotWithShape="1">
          <a:blip r:embed="rId2">
            <a:alphaModFix/>
          </a:blip>
          <a:srcRect b="0" l="0" r="0" t="0"/>
          <a:stretch/>
        </p:blipFill>
        <p:spPr>
          <a:xfrm>
            <a:off x="9370172" y="6107240"/>
            <a:ext cx="2595656" cy="548270"/>
          </a:xfrm>
          <a:prstGeom prst="rect">
            <a:avLst/>
          </a:prstGeom>
          <a:noFill/>
          <a:ln>
            <a:noFill/>
          </a:ln>
        </p:spPr>
      </p:pic>
      <p:sp>
        <p:nvSpPr>
          <p:cNvPr id="11" name="Google Shape;11;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Gill Sans"/>
              <a:buNone/>
              <a:defRPr b="0" i="0" sz="4400" u="none" cap="none" strike="noStrik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Gill Sans"/>
                <a:ea typeface="Gill Sans"/>
                <a:cs typeface="Gill Sans"/>
                <a:sym typeface="Gill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Gill Sans"/>
                <a:ea typeface="Gill Sans"/>
                <a:cs typeface="Gill Sans"/>
                <a:sym typeface="Gill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Gill Sans"/>
                <a:ea typeface="Gill Sans"/>
                <a:cs typeface="Gill Sans"/>
                <a:sym typeface="Gill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Gill Sans"/>
                <a:ea typeface="Gill Sans"/>
                <a:cs typeface="Gill Sans"/>
                <a:sym typeface="Gill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Gill Sans"/>
                <a:ea typeface="Gill Sans"/>
                <a:cs typeface="Gill Sans"/>
                <a:sym typeface="Gill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998"/>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200" u="none" cap="none" strike="noStrike">
                <a:solidFill>
                  <a:srgbClr val="888998"/>
                </a:solidFill>
                <a:latin typeface="Gill Sans"/>
                <a:ea typeface="Gill Sans"/>
                <a:cs typeface="Gill Sans"/>
                <a:sym typeface="Gill Sans"/>
              </a:defRPr>
            </a:lvl1pPr>
            <a:lvl2pPr indent="0" lvl="1" marL="0" marR="0" rtl="0" algn="l">
              <a:spcBef>
                <a:spcPts val="0"/>
              </a:spcBef>
              <a:buNone/>
              <a:defRPr b="0" i="0" sz="1200" u="none" cap="none" strike="noStrike">
                <a:solidFill>
                  <a:srgbClr val="888998"/>
                </a:solidFill>
                <a:latin typeface="Gill Sans"/>
                <a:ea typeface="Gill Sans"/>
                <a:cs typeface="Gill Sans"/>
                <a:sym typeface="Gill Sans"/>
              </a:defRPr>
            </a:lvl2pPr>
            <a:lvl3pPr indent="0" lvl="2" marL="0" marR="0" rtl="0" algn="l">
              <a:spcBef>
                <a:spcPts val="0"/>
              </a:spcBef>
              <a:buNone/>
              <a:defRPr b="0" i="0" sz="1200" u="none" cap="none" strike="noStrike">
                <a:solidFill>
                  <a:srgbClr val="888998"/>
                </a:solidFill>
                <a:latin typeface="Gill Sans"/>
                <a:ea typeface="Gill Sans"/>
                <a:cs typeface="Gill Sans"/>
                <a:sym typeface="Gill Sans"/>
              </a:defRPr>
            </a:lvl3pPr>
            <a:lvl4pPr indent="0" lvl="3" marL="0" marR="0" rtl="0" algn="l">
              <a:spcBef>
                <a:spcPts val="0"/>
              </a:spcBef>
              <a:buNone/>
              <a:defRPr b="0" i="0" sz="1200" u="none" cap="none" strike="noStrike">
                <a:solidFill>
                  <a:srgbClr val="888998"/>
                </a:solidFill>
                <a:latin typeface="Gill Sans"/>
                <a:ea typeface="Gill Sans"/>
                <a:cs typeface="Gill Sans"/>
                <a:sym typeface="Gill Sans"/>
              </a:defRPr>
            </a:lvl4pPr>
            <a:lvl5pPr indent="0" lvl="4" marL="0" marR="0" rtl="0" algn="l">
              <a:spcBef>
                <a:spcPts val="0"/>
              </a:spcBef>
              <a:buNone/>
              <a:defRPr b="0" i="0" sz="1200" u="none" cap="none" strike="noStrike">
                <a:solidFill>
                  <a:srgbClr val="888998"/>
                </a:solidFill>
                <a:latin typeface="Gill Sans"/>
                <a:ea typeface="Gill Sans"/>
                <a:cs typeface="Gill Sans"/>
                <a:sym typeface="Gill Sans"/>
              </a:defRPr>
            </a:lvl5pPr>
            <a:lvl6pPr indent="0" lvl="5" marL="0" marR="0" rtl="0" algn="l">
              <a:spcBef>
                <a:spcPts val="0"/>
              </a:spcBef>
              <a:buNone/>
              <a:defRPr b="0" i="0" sz="1200" u="none" cap="none" strike="noStrike">
                <a:solidFill>
                  <a:srgbClr val="888998"/>
                </a:solidFill>
                <a:latin typeface="Gill Sans"/>
                <a:ea typeface="Gill Sans"/>
                <a:cs typeface="Gill Sans"/>
                <a:sym typeface="Gill Sans"/>
              </a:defRPr>
            </a:lvl6pPr>
            <a:lvl7pPr indent="0" lvl="6" marL="0" marR="0" rtl="0" algn="l">
              <a:spcBef>
                <a:spcPts val="0"/>
              </a:spcBef>
              <a:buNone/>
              <a:defRPr b="0" i="0" sz="1200" u="none" cap="none" strike="noStrike">
                <a:solidFill>
                  <a:srgbClr val="888998"/>
                </a:solidFill>
                <a:latin typeface="Gill Sans"/>
                <a:ea typeface="Gill Sans"/>
                <a:cs typeface="Gill Sans"/>
                <a:sym typeface="Gill Sans"/>
              </a:defRPr>
            </a:lvl7pPr>
            <a:lvl8pPr indent="0" lvl="7" marL="0" marR="0" rtl="0" algn="l">
              <a:spcBef>
                <a:spcPts val="0"/>
              </a:spcBef>
              <a:buNone/>
              <a:defRPr b="0" i="0" sz="1200" u="none" cap="none" strike="noStrike">
                <a:solidFill>
                  <a:srgbClr val="888998"/>
                </a:solidFill>
                <a:latin typeface="Gill Sans"/>
                <a:ea typeface="Gill Sans"/>
                <a:cs typeface="Gill Sans"/>
                <a:sym typeface="Gill Sans"/>
              </a:defRPr>
            </a:lvl8pPr>
            <a:lvl9pPr indent="0" lvl="8" marL="0" marR="0" rtl="0" algn="l">
              <a:spcBef>
                <a:spcPts val="0"/>
              </a:spcBef>
              <a:buNone/>
              <a:defRPr b="0" i="0" sz="1200" u="none" cap="none" strike="noStrike">
                <a:solidFill>
                  <a:srgbClr val="888998"/>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
          <p:cNvSpPr txBox="1"/>
          <p:nvPr>
            <p:ph idx="1" type="subTitle"/>
          </p:nvPr>
        </p:nvSpPr>
        <p:spPr>
          <a:xfrm>
            <a:off x="1253376" y="5249855"/>
            <a:ext cx="9994900" cy="1191186"/>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000"/>
              <a:buNone/>
            </a:pPr>
            <a:r>
              <a:rPr lang="en-US" sz="2000">
                <a:solidFill>
                  <a:schemeClr val="lt1"/>
                </a:solidFill>
                <a:latin typeface="Garamond"/>
                <a:ea typeface="Garamond"/>
                <a:cs typeface="Garamond"/>
                <a:sym typeface="Garamond"/>
              </a:rPr>
              <a:t>Prepared for Rewriting the Code</a:t>
            </a:r>
            <a:endParaRPr sz="2000">
              <a:solidFill>
                <a:schemeClr val="lt1"/>
              </a:solidFill>
              <a:latin typeface="Garamond"/>
              <a:ea typeface="Garamond"/>
              <a:cs typeface="Garamond"/>
              <a:sym typeface="Garamond"/>
            </a:endParaRPr>
          </a:p>
        </p:txBody>
      </p:sp>
      <p:sp>
        <p:nvSpPr>
          <p:cNvPr id="111" name="Google Shape;111;p1"/>
          <p:cNvSpPr txBox="1"/>
          <p:nvPr>
            <p:ph type="ctrTitle"/>
          </p:nvPr>
        </p:nvSpPr>
        <p:spPr>
          <a:xfrm>
            <a:off x="673100" y="814287"/>
            <a:ext cx="10845800" cy="3270644"/>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rgbClr val="FAC77B"/>
              </a:buClr>
              <a:buSzPts val="4000"/>
              <a:buFont typeface="Garamond"/>
              <a:buNone/>
            </a:pPr>
            <a:r>
              <a:rPr b="1" lang="en-US" sz="4000">
                <a:solidFill>
                  <a:srgbClr val="FAC77B"/>
                </a:solidFill>
                <a:latin typeface="Garamond"/>
                <a:ea typeface="Garamond"/>
                <a:cs typeface="Garamond"/>
                <a:sym typeface="Garamond"/>
              </a:rPr>
              <a:t>Experiences of early career women and gender minoritized individuals in technical careers</a:t>
            </a:r>
            <a:br>
              <a:rPr b="1" lang="en-US" sz="3200">
                <a:latin typeface="Garamond"/>
                <a:ea typeface="Garamond"/>
                <a:cs typeface="Garamond"/>
                <a:sym typeface="Garamond"/>
              </a:rPr>
            </a:br>
            <a:br>
              <a:rPr lang="en-US" sz="1800">
                <a:latin typeface="Garamond"/>
                <a:ea typeface="Garamond"/>
                <a:cs typeface="Garamond"/>
                <a:sym typeface="Garamond"/>
              </a:rPr>
            </a:br>
            <a:r>
              <a:rPr lang="en-US" sz="3200">
                <a:solidFill>
                  <a:schemeClr val="lt1"/>
                </a:solidFill>
                <a:latin typeface="Garamond"/>
                <a:ea typeface="Garamond"/>
                <a:cs typeface="Garamond"/>
                <a:sym typeface="Garamond"/>
              </a:rPr>
              <a:t>Findings for Companies </a:t>
            </a:r>
            <a:endParaRPr sz="3600">
              <a:solidFill>
                <a:schemeClr val="lt1"/>
              </a:solidFill>
              <a:latin typeface="Garamond"/>
              <a:ea typeface="Garamond"/>
              <a:cs typeface="Garamond"/>
              <a:sym typeface="Garamond"/>
            </a:endParaRPr>
          </a:p>
        </p:txBody>
      </p:sp>
      <p:sp>
        <p:nvSpPr>
          <p:cNvPr id="112" name="Google Shape;112;p1"/>
          <p:cNvSpPr/>
          <p:nvPr/>
        </p:nvSpPr>
        <p:spPr>
          <a:xfrm>
            <a:off x="0" y="6190651"/>
            <a:ext cx="9080500" cy="66734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Retention</a:t>
            </a:r>
            <a:endParaRPr/>
          </a:p>
        </p:txBody>
      </p:sp>
      <p:sp>
        <p:nvSpPr>
          <p:cNvPr id="216" name="Google Shape;216;p9"/>
          <p:cNvSpPr txBox="1"/>
          <p:nvPr>
            <p:ph idx="1" type="body"/>
          </p:nvPr>
        </p:nvSpPr>
        <p:spPr>
          <a:xfrm>
            <a:off x="318052" y="1947853"/>
            <a:ext cx="5621282" cy="197741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600"/>
              <a:buNone/>
            </a:pPr>
            <a:r>
              <a:rPr lang="en-US" sz="2600">
                <a:latin typeface="Garamond"/>
                <a:ea typeface="Garamond"/>
                <a:cs typeface="Garamond"/>
                <a:sym typeface="Garamond"/>
              </a:rPr>
              <a:t>Challenges Experienced:</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Employees after a few years describing feelings of stagnation</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Many women do not stay in tech long term to be able to have a family</a:t>
            </a:r>
            <a:endParaRPr/>
          </a:p>
          <a:p>
            <a:pPr indent="-76200" lvl="1" marL="685800" rtl="0" algn="l">
              <a:lnSpc>
                <a:spcPct val="90000"/>
              </a:lnSpc>
              <a:spcBef>
                <a:spcPts val="500"/>
              </a:spcBef>
              <a:spcAft>
                <a:spcPts val="0"/>
              </a:spcAft>
              <a:buClr>
                <a:schemeClr val="dk1"/>
              </a:buClr>
              <a:buSzPts val="2400"/>
              <a:buNone/>
            </a:pPr>
            <a:r>
              <a:t/>
            </a:r>
            <a:endParaRPr b="0" i="0">
              <a:solidFill>
                <a:srgbClr val="000000"/>
              </a:solidFill>
              <a:latin typeface="Arial"/>
              <a:ea typeface="Arial"/>
              <a:cs typeface="Arial"/>
              <a:sym typeface="Arial"/>
            </a:endParaRPr>
          </a:p>
          <a:p>
            <a:pPr indent="-76200" lvl="1" marL="685800" rtl="0" algn="l">
              <a:lnSpc>
                <a:spcPct val="90000"/>
              </a:lnSpc>
              <a:spcBef>
                <a:spcPts val="500"/>
              </a:spcBef>
              <a:spcAft>
                <a:spcPts val="0"/>
              </a:spcAft>
              <a:buClr>
                <a:schemeClr val="dk1"/>
              </a:buClr>
              <a:buSzPts val="2400"/>
              <a:buNone/>
            </a:pPr>
            <a:r>
              <a:t/>
            </a:r>
            <a:endParaRPr b="0" i="0">
              <a:solidFill>
                <a:srgbClr val="000000"/>
              </a:solidFill>
              <a:latin typeface="Arial"/>
              <a:ea typeface="Arial"/>
              <a:cs typeface="Arial"/>
              <a:sym typeface="Arial"/>
            </a:endParaRPr>
          </a:p>
          <a:p>
            <a:pPr indent="-76200" lvl="1" marL="685800" rtl="0" algn="l">
              <a:lnSpc>
                <a:spcPct val="90000"/>
              </a:lnSpc>
              <a:spcBef>
                <a:spcPts val="500"/>
              </a:spcBef>
              <a:spcAft>
                <a:spcPts val="0"/>
              </a:spcAft>
              <a:buClr>
                <a:schemeClr val="dk1"/>
              </a:buClr>
              <a:buSzPts val="24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217" name="Google Shape;217;p9"/>
          <p:cNvSpPr txBox="1"/>
          <p:nvPr/>
        </p:nvSpPr>
        <p:spPr>
          <a:xfrm>
            <a:off x="4004767" y="309525"/>
            <a:ext cx="7263384" cy="1231106"/>
          </a:xfrm>
          <a:prstGeom prst="rect">
            <a:avLst/>
          </a:prstGeom>
          <a:solidFill>
            <a:srgbClr val="E0E0E0"/>
          </a:solidFill>
          <a:ln cap="flat" cmpd="sng" w="12700">
            <a:solidFill>
              <a:schemeClr val="accen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latin typeface="Garamond"/>
                <a:ea typeface="Garamond"/>
                <a:cs typeface="Garamond"/>
                <a:sym typeface="Garamond"/>
              </a:rPr>
              <a:t>Background on retention:</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Garamond"/>
                <a:ea typeface="Garamond"/>
                <a:cs typeface="Garamond"/>
                <a:sym typeface="Garamond"/>
              </a:rPr>
              <a:t>Supportive managers and salaries were given as reasons to stay in a job </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Garamond"/>
                <a:ea typeface="Garamond"/>
                <a:cs typeface="Garamond"/>
                <a:sym typeface="Garamond"/>
              </a:rPr>
              <a:t>For those who were unsure if they should stay in tech, job security, ability to raise a family and bias challenges were key considerations</a:t>
            </a:r>
            <a:endParaRPr b="0" i="0" sz="1600" u="none" cap="none" strike="noStrike">
              <a:solidFill>
                <a:schemeClr val="dk1"/>
              </a:solidFill>
              <a:latin typeface="Garamond"/>
              <a:ea typeface="Garamond"/>
              <a:cs typeface="Garamond"/>
              <a:sym typeface="Garamond"/>
            </a:endParaRPr>
          </a:p>
        </p:txBody>
      </p:sp>
      <p:sp>
        <p:nvSpPr>
          <p:cNvPr id="218" name="Google Shape;218;p9"/>
          <p:cNvSpPr/>
          <p:nvPr/>
        </p:nvSpPr>
        <p:spPr>
          <a:xfrm>
            <a:off x="6725107" y="2143209"/>
            <a:ext cx="4876799" cy="1387878"/>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a:solidFill>
                  <a:schemeClr val="lt1"/>
                </a:solidFill>
                <a:latin typeface="Garamond"/>
                <a:ea typeface="Garamond"/>
                <a:cs typeface="Garamond"/>
                <a:sym typeface="Garamond"/>
              </a:rPr>
              <a:t>“I do think a lot of women leave tech after ten years, that's just a well-known statistic. I feel like it's not just about getting women into tech, it's about getting women to stay in tech.”</a:t>
            </a:r>
            <a:endParaRPr/>
          </a:p>
        </p:txBody>
      </p:sp>
      <p:sp>
        <p:nvSpPr>
          <p:cNvPr id="219" name="Google Shape;219;p9"/>
          <p:cNvSpPr txBox="1"/>
          <p:nvPr/>
        </p:nvSpPr>
        <p:spPr>
          <a:xfrm>
            <a:off x="318052" y="3983609"/>
            <a:ext cx="5701748" cy="2165298"/>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accent2"/>
              </a:buClr>
              <a:buSzPts val="2800"/>
              <a:buFont typeface="Arial"/>
              <a:buNone/>
            </a:pPr>
            <a:r>
              <a:rPr lang="en-US" sz="2800">
                <a:solidFill>
                  <a:schemeClr val="accent2"/>
                </a:solidFill>
                <a:latin typeface="Garamond"/>
                <a:ea typeface="Garamond"/>
                <a:cs typeface="Garamond"/>
                <a:sym typeface="Garamond"/>
              </a:rPr>
              <a:t>Recommendations</a:t>
            </a:r>
            <a:r>
              <a:rPr lang="en-US" sz="2800">
                <a:solidFill>
                  <a:schemeClr val="accent1"/>
                </a:solidFill>
                <a:latin typeface="Garamond"/>
                <a:ea typeface="Garamond"/>
                <a:cs typeface="Garamond"/>
                <a:sym typeface="Garamond"/>
              </a:rPr>
              <a:t>:</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Ensure salaries are competitive and managers are well trained to consider bias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Consider maternity leave and family support if long term retention of women is a desire</a:t>
            </a:r>
            <a:endParaRPr/>
          </a:p>
          <a:p>
            <a:pPr indent="-50800" lvl="0" marL="228600" marR="0" rtl="0" algn="l">
              <a:lnSpc>
                <a:spcPct val="90000"/>
              </a:lnSpc>
              <a:spcBef>
                <a:spcPts val="1000"/>
              </a:spcBef>
              <a:spcAft>
                <a:spcPts val="0"/>
              </a:spcAft>
              <a:buClr>
                <a:schemeClr val="dk1"/>
              </a:buClr>
              <a:buSzPts val="2800"/>
              <a:buFont typeface="Arial"/>
              <a:buNone/>
            </a:pPr>
            <a:r>
              <a:t/>
            </a:r>
            <a:endParaRPr sz="2800">
              <a:solidFill>
                <a:schemeClr val="dk1"/>
              </a:solidFill>
              <a:latin typeface="Gill Sans"/>
              <a:ea typeface="Gill Sans"/>
              <a:cs typeface="Gill Sans"/>
              <a:sym typeface="Gill Sans"/>
            </a:endParaRPr>
          </a:p>
        </p:txBody>
      </p:sp>
      <p:sp>
        <p:nvSpPr>
          <p:cNvPr id="220" name="Google Shape;220;p9"/>
          <p:cNvSpPr/>
          <p:nvPr/>
        </p:nvSpPr>
        <p:spPr>
          <a:xfrm>
            <a:off x="6356907" y="4217696"/>
            <a:ext cx="5062119" cy="1325563"/>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u="none" strike="noStrike">
                <a:solidFill>
                  <a:schemeClr val="lt1"/>
                </a:solidFill>
                <a:latin typeface="Garamond"/>
                <a:ea typeface="Garamond"/>
                <a:cs typeface="Garamond"/>
                <a:sym typeface="Garamond"/>
              </a:rPr>
              <a:t>“So, so yeah, it I think it, the, the cons are enough that or sorry the cons aren't enough that I'm like unwilling to forego like having a really stable and well-paying job otherwise”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Self-Confidence</a:t>
            </a:r>
            <a:endParaRPr/>
          </a:p>
        </p:txBody>
      </p:sp>
      <p:sp>
        <p:nvSpPr>
          <p:cNvPr id="226" name="Google Shape;226;p10"/>
          <p:cNvSpPr txBox="1"/>
          <p:nvPr>
            <p:ph idx="1" type="body"/>
          </p:nvPr>
        </p:nvSpPr>
        <p:spPr>
          <a:xfrm>
            <a:off x="318052" y="1687912"/>
            <a:ext cx="6149009" cy="235294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600"/>
              <a:buNone/>
            </a:pPr>
            <a:r>
              <a:rPr lang="en-US" sz="2600">
                <a:latin typeface="Garamond"/>
                <a:ea typeface="Garamond"/>
                <a:cs typeface="Garamond"/>
                <a:sym typeface="Garamond"/>
              </a:rPr>
              <a:t>Challenges Experienced</a:t>
            </a:r>
            <a:endParaRPr>
              <a:latin typeface="Garamond"/>
              <a:ea typeface="Garamond"/>
              <a:cs typeface="Garamond"/>
              <a:sym typeface="Garamond"/>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Imposter syndrome leads to self doubt in women and a lack of confidence to do their work</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Gender and age disparities in the workplace contribute to imposter syndrome</a:t>
            </a:r>
            <a:endParaRPr/>
          </a:p>
        </p:txBody>
      </p:sp>
      <p:sp>
        <p:nvSpPr>
          <p:cNvPr id="227" name="Google Shape;227;p10"/>
          <p:cNvSpPr/>
          <p:nvPr/>
        </p:nvSpPr>
        <p:spPr>
          <a:xfrm>
            <a:off x="6733853" y="2043163"/>
            <a:ext cx="4353154" cy="1385837"/>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a:solidFill>
                  <a:schemeClr val="lt1"/>
                </a:solidFill>
                <a:latin typeface="Garamond"/>
                <a:ea typeface="Garamond"/>
                <a:cs typeface="Garamond"/>
                <a:sym typeface="Garamond"/>
              </a:rPr>
              <a:t>“I do have moments where I have imposter syndrome and get overwhelmed and not seeing people who kinda resemble me, can feel a little bit discouraging at times.”</a:t>
            </a:r>
            <a:endParaRPr sz="1800">
              <a:solidFill>
                <a:schemeClr val="lt1"/>
              </a:solidFill>
              <a:latin typeface="Garamond"/>
              <a:ea typeface="Garamond"/>
              <a:cs typeface="Garamond"/>
              <a:sym typeface="Garamond"/>
            </a:endParaRPr>
          </a:p>
        </p:txBody>
      </p:sp>
      <p:sp>
        <p:nvSpPr>
          <p:cNvPr id="228" name="Google Shape;228;p10"/>
          <p:cNvSpPr txBox="1"/>
          <p:nvPr/>
        </p:nvSpPr>
        <p:spPr>
          <a:xfrm>
            <a:off x="198783" y="3862426"/>
            <a:ext cx="6149009" cy="2995574"/>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accent2"/>
              </a:buClr>
              <a:buSzPts val="2600"/>
              <a:buFont typeface="Arial"/>
              <a:buNone/>
            </a:pPr>
            <a:r>
              <a:rPr lang="en-US" sz="2600">
                <a:solidFill>
                  <a:schemeClr val="accent2"/>
                </a:solidFill>
                <a:latin typeface="Garamond"/>
                <a:ea typeface="Garamond"/>
                <a:cs typeface="Garamond"/>
                <a:sym typeface="Garamond"/>
              </a:rPr>
              <a:t>Recommendations</a:t>
            </a:r>
            <a:r>
              <a:rPr lang="en-US" sz="2800">
                <a:solidFill>
                  <a:schemeClr val="dk1"/>
                </a:solidFill>
                <a:latin typeface="Garamond"/>
                <a:ea typeface="Garamond"/>
                <a:cs typeface="Garamond"/>
                <a:sym typeface="Garamond"/>
              </a:rPr>
              <a:t>:</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Provide trainings to boost confidence</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Provide mentors through a formal mentor programs to provide someone with experience outside of their direct supervisor</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Promote women to higher positions to provide role models that show women what it is possible to achieve</a:t>
            </a:r>
            <a:endParaRPr b="0" i="0" sz="2000" u="none" cap="none" strike="noStrike">
              <a:solidFill>
                <a:schemeClr val="dk1"/>
              </a:solidFill>
              <a:latin typeface="Gill Sans"/>
              <a:ea typeface="Gill Sans"/>
              <a:cs typeface="Gill Sans"/>
              <a:sym typeface="Gill Sans"/>
            </a:endParaRPr>
          </a:p>
        </p:txBody>
      </p:sp>
      <p:sp>
        <p:nvSpPr>
          <p:cNvPr id="229" name="Google Shape;229;p10"/>
          <p:cNvSpPr/>
          <p:nvPr/>
        </p:nvSpPr>
        <p:spPr>
          <a:xfrm>
            <a:off x="7249363" y="4424516"/>
            <a:ext cx="4104437" cy="1325563"/>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a:solidFill>
                  <a:schemeClr val="lt1"/>
                </a:solidFill>
                <a:latin typeface="Garamond"/>
                <a:ea typeface="Garamond"/>
                <a:cs typeface="Garamond"/>
                <a:sym typeface="Garamond"/>
              </a:rPr>
              <a:t>“In my company we have something we call workshops... I think it really boosts your, your work experience and your confidence”</a:t>
            </a:r>
            <a:endParaRPr sz="1800">
              <a:solidFill>
                <a:schemeClr val="lt1"/>
              </a:solidFill>
              <a:latin typeface="Garamond"/>
              <a:ea typeface="Garamond"/>
              <a:cs typeface="Garamond"/>
              <a:sym typeface="Garamon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1"/>
          <p:cNvSpPr txBox="1"/>
          <p:nvPr>
            <p:ph type="title"/>
          </p:nvPr>
        </p:nvSpPr>
        <p:spPr>
          <a:xfrm>
            <a:off x="831850" y="1519887"/>
            <a:ext cx="10515600" cy="3818226"/>
          </a:xfrm>
          <a:prstGeom prst="rect">
            <a:avLst/>
          </a:prstGeom>
          <a:solidFill>
            <a:schemeClr val="l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Garamond"/>
              <a:buNone/>
            </a:pPr>
            <a:r>
              <a:rPr lang="en-US">
                <a:latin typeface="Garamond"/>
                <a:ea typeface="Garamond"/>
                <a:cs typeface="Garamond"/>
                <a:sym typeface="Garamond"/>
              </a:rPr>
              <a:t>Company Supports</a:t>
            </a:r>
            <a:br>
              <a:rPr lang="en-US">
                <a:latin typeface="Garamond"/>
                <a:ea typeface="Garamond"/>
                <a:cs typeface="Garamond"/>
                <a:sym typeface="Garamond"/>
              </a:rPr>
            </a:br>
            <a:br>
              <a:rPr lang="en-US">
                <a:latin typeface="Garamond"/>
                <a:ea typeface="Garamond"/>
                <a:cs typeface="Garamond"/>
                <a:sym typeface="Garamond"/>
              </a:rPr>
            </a:br>
            <a:r>
              <a:rPr lang="en-US" sz="3100">
                <a:latin typeface="Garamond"/>
                <a:ea typeface="Garamond"/>
                <a:cs typeface="Garamond"/>
                <a:sym typeface="Garamond"/>
              </a:rPr>
              <a:t>The following slides focus on general supports companies can offer employees</a:t>
            </a:r>
            <a:endParaRPr>
              <a:latin typeface="Garamond"/>
              <a:ea typeface="Garamond"/>
              <a:cs typeface="Garamond"/>
              <a:sym typeface="Garamon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ERGS</a:t>
            </a:r>
            <a:endParaRPr/>
          </a:p>
        </p:txBody>
      </p:sp>
      <p:sp>
        <p:nvSpPr>
          <p:cNvPr id="240" name="Google Shape;240;p12"/>
          <p:cNvSpPr txBox="1"/>
          <p:nvPr>
            <p:ph idx="1" type="body"/>
          </p:nvPr>
        </p:nvSpPr>
        <p:spPr>
          <a:xfrm>
            <a:off x="838200" y="1729731"/>
            <a:ext cx="5181600" cy="2271683"/>
          </a:xfrm>
          <a:prstGeom prst="rect">
            <a:avLst/>
          </a:prstGeom>
          <a:noFill/>
          <a:ln>
            <a:noFill/>
          </a:ln>
        </p:spPr>
        <p:txBody>
          <a:bodyPr anchorCtr="0" anchor="t" bIns="45700" lIns="91425" spcFirstLastPara="1" rIns="91425" wrap="square" tIns="45700">
            <a:normAutofit fontScale="70000" lnSpcReduction="20000"/>
          </a:bodyPr>
          <a:lstStyle/>
          <a:p>
            <a:pPr indent="-228600" lvl="0" marL="228600" rtl="0" algn="l">
              <a:lnSpc>
                <a:spcPct val="90000"/>
              </a:lnSpc>
              <a:spcBef>
                <a:spcPts val="0"/>
              </a:spcBef>
              <a:spcAft>
                <a:spcPts val="0"/>
              </a:spcAft>
              <a:buClr>
                <a:schemeClr val="dk1"/>
              </a:buClr>
              <a:buSzPct val="100000"/>
              <a:buChar char="•"/>
            </a:pPr>
            <a:r>
              <a:rPr lang="en-US" sz="3500">
                <a:latin typeface="Garamond"/>
                <a:ea typeface="Garamond"/>
                <a:cs typeface="Garamond"/>
                <a:sym typeface="Garamond"/>
              </a:rPr>
              <a:t>Positives:</a:t>
            </a:r>
            <a:endParaRPr/>
          </a:p>
          <a:p>
            <a:pPr indent="-228600" lvl="1" marL="685800" rtl="0" algn="l">
              <a:lnSpc>
                <a:spcPct val="90000"/>
              </a:lnSpc>
              <a:spcBef>
                <a:spcPts val="500"/>
              </a:spcBef>
              <a:spcAft>
                <a:spcPts val="0"/>
              </a:spcAft>
              <a:buClr>
                <a:schemeClr val="dk1"/>
              </a:buClr>
              <a:buSzPct val="100000"/>
              <a:buChar char="•"/>
            </a:pPr>
            <a:r>
              <a:rPr lang="en-US" sz="3200">
                <a:latin typeface="Garamond"/>
                <a:ea typeface="Garamond"/>
                <a:cs typeface="Garamond"/>
                <a:sym typeface="Garamond"/>
              </a:rPr>
              <a:t>Very helpful as a safe space for gender and racial minorities</a:t>
            </a:r>
            <a:endParaRPr/>
          </a:p>
          <a:p>
            <a:pPr indent="-228600" lvl="1" marL="685800" rtl="0" algn="l">
              <a:lnSpc>
                <a:spcPct val="90000"/>
              </a:lnSpc>
              <a:spcBef>
                <a:spcPts val="500"/>
              </a:spcBef>
              <a:spcAft>
                <a:spcPts val="0"/>
              </a:spcAft>
              <a:buClr>
                <a:schemeClr val="dk1"/>
              </a:buClr>
              <a:buSzPct val="100000"/>
              <a:buChar char="•"/>
            </a:pPr>
            <a:r>
              <a:rPr lang="en-US" sz="3200">
                <a:latin typeface="Garamond"/>
                <a:ea typeface="Garamond"/>
                <a:cs typeface="Garamond"/>
                <a:sym typeface="Garamond"/>
              </a:rPr>
              <a:t>Address imposter syndrome, loneliness and increase relationships</a:t>
            </a:r>
            <a:endParaRPr/>
          </a:p>
          <a:p>
            <a:pPr indent="-228600" lvl="1" marL="685800" rtl="0" algn="l">
              <a:lnSpc>
                <a:spcPct val="90000"/>
              </a:lnSpc>
              <a:spcBef>
                <a:spcPts val="500"/>
              </a:spcBef>
              <a:spcAft>
                <a:spcPts val="0"/>
              </a:spcAft>
              <a:buClr>
                <a:schemeClr val="dk1"/>
              </a:buClr>
              <a:buSzPct val="100000"/>
              <a:buChar char="•"/>
            </a:pPr>
            <a:r>
              <a:rPr lang="en-US" sz="3200">
                <a:latin typeface="Garamond"/>
                <a:ea typeface="Garamond"/>
                <a:cs typeface="Garamond"/>
                <a:sym typeface="Garamond"/>
              </a:rPr>
              <a:t>Most successful when serving as unstructured spaces for peers to interact socially</a:t>
            </a:r>
            <a:endParaRPr/>
          </a:p>
        </p:txBody>
      </p:sp>
      <p:sp>
        <p:nvSpPr>
          <p:cNvPr id="241" name="Google Shape;241;p12"/>
          <p:cNvSpPr txBox="1"/>
          <p:nvPr>
            <p:ph idx="2" type="body"/>
          </p:nvPr>
        </p:nvSpPr>
        <p:spPr>
          <a:xfrm>
            <a:off x="6249010" y="1729730"/>
            <a:ext cx="5181600" cy="2783747"/>
          </a:xfrm>
          <a:prstGeom prst="rect">
            <a:avLst/>
          </a:prstGeom>
          <a:noFill/>
          <a:ln>
            <a:noFill/>
          </a:ln>
        </p:spPr>
        <p:txBody>
          <a:bodyPr anchorCtr="0" anchor="t" bIns="45700" lIns="91425" spcFirstLastPara="1" rIns="91425" wrap="square" tIns="45700">
            <a:normAutofit fontScale="70000" lnSpcReduction="20000"/>
          </a:bodyPr>
          <a:lstStyle/>
          <a:p>
            <a:pPr indent="-228600" lvl="0" marL="228600" rtl="0" algn="l">
              <a:lnSpc>
                <a:spcPct val="90000"/>
              </a:lnSpc>
              <a:spcBef>
                <a:spcPts val="0"/>
              </a:spcBef>
              <a:spcAft>
                <a:spcPts val="0"/>
              </a:spcAft>
              <a:buClr>
                <a:schemeClr val="dk1"/>
              </a:buClr>
              <a:buSzPct val="100000"/>
              <a:buChar char="•"/>
            </a:pPr>
            <a:r>
              <a:rPr lang="en-US" sz="3500">
                <a:latin typeface="Garamond"/>
                <a:ea typeface="Garamond"/>
                <a:cs typeface="Garamond"/>
                <a:sym typeface="Garamond"/>
              </a:rPr>
              <a:t>Some issues to consider: </a:t>
            </a:r>
            <a:endParaRPr/>
          </a:p>
          <a:p>
            <a:pPr indent="-228600" lvl="1" marL="685800" rtl="0" algn="l">
              <a:lnSpc>
                <a:spcPct val="90000"/>
              </a:lnSpc>
              <a:spcBef>
                <a:spcPts val="500"/>
              </a:spcBef>
              <a:spcAft>
                <a:spcPts val="0"/>
              </a:spcAft>
              <a:buClr>
                <a:schemeClr val="dk1"/>
              </a:buClr>
              <a:buSzPct val="100000"/>
              <a:buChar char="•"/>
            </a:pPr>
            <a:r>
              <a:rPr b="0" i="0" lang="en-US" sz="3200">
                <a:latin typeface="Garamond"/>
                <a:ea typeface="Garamond"/>
                <a:cs typeface="Garamond"/>
                <a:sym typeface="Garamond"/>
              </a:rPr>
              <a:t>Even if there are ERGs, they may not be active</a:t>
            </a:r>
            <a:endParaRPr/>
          </a:p>
          <a:p>
            <a:pPr indent="-228600" lvl="1" marL="685800" rtl="0" algn="l">
              <a:lnSpc>
                <a:spcPct val="90000"/>
              </a:lnSpc>
              <a:spcBef>
                <a:spcPts val="500"/>
              </a:spcBef>
              <a:spcAft>
                <a:spcPts val="0"/>
              </a:spcAft>
              <a:buClr>
                <a:schemeClr val="dk1"/>
              </a:buClr>
              <a:buSzPct val="100000"/>
              <a:buChar char="•"/>
            </a:pPr>
            <a:r>
              <a:rPr lang="en-US" sz="3200">
                <a:latin typeface="Garamond"/>
                <a:ea typeface="Garamond"/>
                <a:cs typeface="Garamond"/>
                <a:sym typeface="Garamond"/>
              </a:rPr>
              <a:t>M</a:t>
            </a:r>
            <a:r>
              <a:rPr b="0" i="0" lang="en-US" sz="3200">
                <a:latin typeface="Garamond"/>
                <a:ea typeface="Garamond"/>
                <a:cs typeface="Garamond"/>
                <a:sym typeface="Garamond"/>
              </a:rPr>
              <a:t>inoritie</a:t>
            </a:r>
            <a:r>
              <a:rPr lang="en-US" sz="3200">
                <a:latin typeface="Garamond"/>
                <a:ea typeface="Garamond"/>
                <a:cs typeface="Garamond"/>
                <a:sym typeface="Garamond"/>
              </a:rPr>
              <a:t>s expected to</a:t>
            </a:r>
            <a:r>
              <a:rPr b="0" i="0" lang="en-US" sz="3200">
                <a:latin typeface="Garamond"/>
                <a:ea typeface="Garamond"/>
                <a:cs typeface="Garamond"/>
                <a:sym typeface="Garamond"/>
              </a:rPr>
              <a:t> lead ERGs leaves them with less time for promotable work </a:t>
            </a:r>
            <a:endParaRPr/>
          </a:p>
          <a:p>
            <a:pPr indent="-228600" lvl="1" marL="685800" rtl="0" algn="l">
              <a:lnSpc>
                <a:spcPct val="90000"/>
              </a:lnSpc>
              <a:spcBef>
                <a:spcPts val="500"/>
              </a:spcBef>
              <a:spcAft>
                <a:spcPts val="0"/>
              </a:spcAft>
              <a:buClr>
                <a:schemeClr val="dk1"/>
              </a:buClr>
              <a:buSzPct val="100000"/>
              <a:buChar char="•"/>
            </a:pPr>
            <a:r>
              <a:rPr lang="en-US" sz="3200">
                <a:latin typeface="Garamond"/>
                <a:ea typeface="Garamond"/>
                <a:cs typeface="Garamond"/>
                <a:sym typeface="Garamond"/>
              </a:rPr>
              <a:t>Difficulty in exec oversight of ERGs, as the space may not be free for open discussions</a:t>
            </a:r>
            <a:endParaRPr b="0" i="0" sz="3200" u="none" strike="noStrike">
              <a:latin typeface="Calibri"/>
              <a:ea typeface="Calibri"/>
              <a:cs typeface="Calibri"/>
              <a:sym typeface="Calibri"/>
            </a:endParaRPr>
          </a:p>
          <a:p>
            <a:pPr indent="-148590" lvl="0" marL="228600" rtl="0" algn="l">
              <a:lnSpc>
                <a:spcPct val="90000"/>
              </a:lnSpc>
              <a:spcBef>
                <a:spcPts val="1000"/>
              </a:spcBef>
              <a:spcAft>
                <a:spcPts val="0"/>
              </a:spcAft>
              <a:buClr>
                <a:schemeClr val="dk1"/>
              </a:buClr>
              <a:buSzPct val="100000"/>
              <a:buNone/>
            </a:pPr>
            <a:r>
              <a:t/>
            </a:r>
            <a:endParaRPr b="0" i="0" sz="1800" u="none" strike="noStrike">
              <a:latin typeface="Arial"/>
              <a:ea typeface="Arial"/>
              <a:cs typeface="Arial"/>
              <a:sym typeface="Arial"/>
            </a:endParaRPr>
          </a:p>
          <a:p>
            <a:pPr indent="-148590" lvl="0" marL="228600" rtl="0" algn="l">
              <a:lnSpc>
                <a:spcPct val="90000"/>
              </a:lnSpc>
              <a:spcBef>
                <a:spcPts val="1000"/>
              </a:spcBef>
              <a:spcAft>
                <a:spcPts val="0"/>
              </a:spcAft>
              <a:buClr>
                <a:schemeClr val="dk1"/>
              </a:buClr>
              <a:buSzPct val="100000"/>
              <a:buNone/>
            </a:pPr>
            <a:r>
              <a:t/>
            </a:r>
            <a:endParaRPr b="0" i="0" sz="1800" u="none" strike="noStrike">
              <a:latin typeface="Calibri"/>
              <a:ea typeface="Calibri"/>
              <a:cs typeface="Calibri"/>
              <a:sym typeface="Calibri"/>
            </a:endParaRPr>
          </a:p>
          <a:p>
            <a:pPr indent="-148590" lvl="0" marL="228600" rtl="0" algn="l">
              <a:lnSpc>
                <a:spcPct val="90000"/>
              </a:lnSpc>
              <a:spcBef>
                <a:spcPts val="1000"/>
              </a:spcBef>
              <a:spcAft>
                <a:spcPts val="0"/>
              </a:spcAft>
              <a:buClr>
                <a:schemeClr val="dk1"/>
              </a:buClr>
              <a:buSzPct val="100000"/>
              <a:buNone/>
            </a:pPr>
            <a:r>
              <a:t/>
            </a:r>
            <a:endParaRPr b="0" i="0" sz="1800" u="none" strike="noStrike">
              <a:latin typeface="Calibri"/>
              <a:ea typeface="Calibri"/>
              <a:cs typeface="Calibri"/>
              <a:sym typeface="Calibri"/>
            </a:endParaRPr>
          </a:p>
          <a:p>
            <a:pPr indent="-153034" lvl="1" marL="685800" rtl="0" algn="l">
              <a:lnSpc>
                <a:spcPct val="90000"/>
              </a:lnSpc>
              <a:spcBef>
                <a:spcPts val="500"/>
              </a:spcBef>
              <a:spcAft>
                <a:spcPts val="0"/>
              </a:spcAft>
              <a:buClr>
                <a:schemeClr val="dk1"/>
              </a:buClr>
              <a:buSzPct val="100000"/>
              <a:buNone/>
            </a:pPr>
            <a:r>
              <a:t/>
            </a:r>
            <a:endParaRPr b="0" i="0" sz="1700">
              <a:solidFill>
                <a:srgbClr val="000000"/>
              </a:solidFill>
              <a:latin typeface="Arial"/>
              <a:ea typeface="Arial"/>
              <a:cs typeface="Arial"/>
              <a:sym typeface="Arial"/>
            </a:endParaRPr>
          </a:p>
        </p:txBody>
      </p:sp>
      <p:sp>
        <p:nvSpPr>
          <p:cNvPr id="242" name="Google Shape;242;p12"/>
          <p:cNvSpPr/>
          <p:nvPr/>
        </p:nvSpPr>
        <p:spPr>
          <a:xfrm>
            <a:off x="1161288" y="4093489"/>
            <a:ext cx="4535424" cy="2209191"/>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en-US" sz="1800">
                <a:solidFill>
                  <a:schemeClr val="lt1"/>
                </a:solidFill>
                <a:latin typeface="Garamond"/>
                <a:ea typeface="Garamond"/>
                <a:cs typeface="Garamond"/>
                <a:sym typeface="Garamond"/>
              </a:rPr>
              <a:t>“Yeah, we, we have ERG’s but it's kind of the same and, and 100% they're very helpful. I think, for the community, the camaraderie, it's. it's incredible.  It's so nice to be able to have access to all these black people who look like me and black women and people who, you know, just yeah, it’s, it's really great</a:t>
            </a:r>
            <a:r>
              <a:rPr lang="en-US" sz="1800">
                <a:solidFill>
                  <a:schemeClr val="lt1"/>
                </a:solidFill>
                <a:latin typeface="Garamond"/>
                <a:ea typeface="Garamond"/>
                <a:cs typeface="Garamond"/>
                <a:sym typeface="Garamond"/>
              </a:rPr>
              <a:t>”</a:t>
            </a:r>
            <a:endParaRPr/>
          </a:p>
        </p:txBody>
      </p:sp>
      <p:sp>
        <p:nvSpPr>
          <p:cNvPr id="243" name="Google Shape;243;p12"/>
          <p:cNvSpPr/>
          <p:nvPr/>
        </p:nvSpPr>
        <p:spPr>
          <a:xfrm>
            <a:off x="6778143" y="4513477"/>
            <a:ext cx="4652467" cy="1572768"/>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Garamond"/>
                <a:ea typeface="Garamond"/>
                <a:cs typeface="Garamond"/>
                <a:sym typeface="Garamond"/>
              </a:rPr>
              <a:t>“T</a:t>
            </a:r>
            <a:r>
              <a:rPr b="0" i="0" lang="en-US" sz="1800" u="none" strike="noStrike">
                <a:solidFill>
                  <a:schemeClr val="lt1"/>
                </a:solidFill>
                <a:latin typeface="Garamond"/>
                <a:ea typeface="Garamond"/>
                <a:cs typeface="Garamond"/>
                <a:sym typeface="Garamond"/>
              </a:rPr>
              <a:t>here is an added pressure of having to lead employee resource groups… it'd be nice to not have to like take on that added just work in general”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ERGs </a:t>
            </a:r>
            <a:r>
              <a:rPr i="1" lang="en-US">
                <a:latin typeface="Garamond"/>
                <a:ea typeface="Garamond"/>
                <a:cs typeface="Garamond"/>
                <a:sym typeface="Garamond"/>
              </a:rPr>
              <a:t>(cont.)</a:t>
            </a:r>
            <a:endParaRPr/>
          </a:p>
        </p:txBody>
      </p:sp>
      <p:sp>
        <p:nvSpPr>
          <p:cNvPr id="249" name="Google Shape;249;p13"/>
          <p:cNvSpPr txBox="1"/>
          <p:nvPr>
            <p:ph idx="1" type="body"/>
          </p:nvPr>
        </p:nvSpPr>
        <p:spPr>
          <a:xfrm>
            <a:off x="838200" y="1825625"/>
            <a:ext cx="5181600" cy="285239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accent2"/>
              </a:buClr>
              <a:buSzPts val="2800"/>
              <a:buNone/>
            </a:pPr>
            <a:r>
              <a:rPr lang="en-US">
                <a:solidFill>
                  <a:schemeClr val="accent2"/>
                </a:solidFill>
                <a:latin typeface="Garamond"/>
                <a:ea typeface="Garamond"/>
                <a:cs typeface="Garamond"/>
                <a:sym typeface="Garamond"/>
              </a:rPr>
              <a:t>Recommendations</a:t>
            </a:r>
            <a:r>
              <a:rPr lang="en-US" sz="3200">
                <a:latin typeface="Garamond"/>
                <a:ea typeface="Garamond"/>
                <a:cs typeface="Garamond"/>
                <a:sym typeface="Garamond"/>
              </a:rPr>
              <a:t>: </a:t>
            </a:r>
            <a:endParaRPr/>
          </a:p>
          <a:p>
            <a:pPr indent="-285750" lvl="1" marL="74295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Try to have ERGS with people in all different forms of roles (engineer can go to the Hispanic ERG and find other Hispanic engineers)</a:t>
            </a:r>
            <a:endParaRPr/>
          </a:p>
          <a:p>
            <a:pPr indent="-285750" lvl="1" marL="742950" rtl="0" algn="l">
              <a:lnSpc>
                <a:spcPct val="90000"/>
              </a:lnSpc>
              <a:spcBef>
                <a:spcPts val="500"/>
              </a:spcBef>
              <a:spcAft>
                <a:spcPts val="0"/>
              </a:spcAft>
              <a:buClr>
                <a:schemeClr val="dk1"/>
              </a:buClr>
              <a:buSzPts val="2000"/>
              <a:buChar char="•"/>
            </a:pPr>
            <a:r>
              <a:rPr b="0" i="0" lang="en-US" sz="2000">
                <a:latin typeface="Garamond"/>
                <a:ea typeface="Garamond"/>
                <a:cs typeface="Garamond"/>
                <a:sym typeface="Garamond"/>
              </a:rPr>
              <a:t>One respondent suggested hiring outside facilitators to run ERGs so that people can speak more candidly</a:t>
            </a:r>
            <a:endParaRPr sz="2000">
              <a:latin typeface="Garamond"/>
              <a:ea typeface="Garamond"/>
              <a:cs typeface="Garamond"/>
              <a:sym typeface="Garamond"/>
            </a:endParaRPr>
          </a:p>
        </p:txBody>
      </p:sp>
      <p:sp>
        <p:nvSpPr>
          <p:cNvPr id="250" name="Google Shape;250;p13"/>
          <p:cNvSpPr/>
          <p:nvPr/>
        </p:nvSpPr>
        <p:spPr>
          <a:xfrm>
            <a:off x="6839712" y="1913408"/>
            <a:ext cx="4279392" cy="2139213"/>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u="none" strike="noStrike">
                <a:solidFill>
                  <a:schemeClr val="lt1"/>
                </a:solidFill>
                <a:latin typeface="Garamond"/>
                <a:ea typeface="Garamond"/>
                <a:cs typeface="Garamond"/>
                <a:sym typeface="Garamond"/>
              </a:rPr>
              <a:t>“I think just at a baseline having outside like people who like that's their actual job to come in and run [ERGs] and start them and lead them ‘cause it takes a lot of work to keep that up, too, like along with your day job”</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Managers</a:t>
            </a:r>
            <a:endParaRPr/>
          </a:p>
        </p:txBody>
      </p:sp>
      <p:graphicFrame>
        <p:nvGraphicFramePr>
          <p:cNvPr id="257" name="Google Shape;257;p14"/>
          <p:cNvGraphicFramePr/>
          <p:nvPr/>
        </p:nvGraphicFramePr>
        <p:xfrm>
          <a:off x="1929588" y="2053259"/>
          <a:ext cx="3000000" cy="3000000"/>
        </p:xfrm>
        <a:graphic>
          <a:graphicData uri="http://schemas.openxmlformats.org/drawingml/2006/table">
            <a:tbl>
              <a:tblPr bandRow="1" firstRow="1">
                <a:noFill/>
                <a:tableStyleId>{011ACBB6-720E-4AFA-820F-5CE08ACE16A2}</a:tableStyleId>
              </a:tblPr>
              <a:tblGrid>
                <a:gridCol w="4064000"/>
                <a:gridCol w="4064000"/>
              </a:tblGrid>
              <a:tr h="370850">
                <a:tc gridSpan="2">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Qualities of a Good Manager (according to participants)</a:t>
                      </a:r>
                      <a:endParaRPr/>
                    </a:p>
                  </a:txBody>
                  <a:tcPr marT="45725" marB="45725" marR="91450" marL="91450"/>
                </a:tc>
                <a:tc hMerge="1"/>
              </a:tr>
              <a:tr h="370850">
                <a:tc>
                  <a:txBody>
                    <a:bodyPr/>
                    <a:lstStyle/>
                    <a:p>
                      <a:pPr indent="0" lvl="0" marL="0" marR="0" rtl="0" algn="l">
                        <a:spcBef>
                          <a:spcPts val="0"/>
                        </a:spcBef>
                        <a:spcAft>
                          <a:spcPts val="0"/>
                        </a:spcAft>
                        <a:buNone/>
                      </a:pPr>
                      <a:r>
                        <a:rPr lang="en-US" sz="1800">
                          <a:latin typeface="Garamond"/>
                          <a:ea typeface="Garamond"/>
                          <a:cs typeface="Garamond"/>
                          <a:sym typeface="Garamond"/>
                        </a:rPr>
                        <a:t>Advocates</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Available for conversations</a:t>
                      </a:r>
                      <a:endParaRPr/>
                    </a:p>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r>
              <a:tr h="370850">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Understand challenges their employees are facing</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Understands the importance of identity and is aware and mitigates their bias</a:t>
                      </a:r>
                      <a:endParaRPr/>
                    </a:p>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r>
              <a:tr h="370850">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Brings up advancement</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Promotes learning </a:t>
                      </a:r>
                      <a:endParaRPr/>
                    </a:p>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r>
              <a:tr h="370850">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Provides technical and emotional support and there for questions</a:t>
                      </a:r>
                      <a:endParaRPr/>
                    </a:p>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Garamond"/>
                        <a:buNone/>
                      </a:pPr>
                      <a:r>
                        <a:rPr lang="en-US" sz="1800">
                          <a:latin typeface="Garamond"/>
                          <a:ea typeface="Garamond"/>
                          <a:cs typeface="Garamond"/>
                          <a:sym typeface="Garamond"/>
                        </a:rPr>
                        <a:t>Believes in their employees, sees them as a whole person and takes their concerns or advice seriously</a:t>
                      </a:r>
                      <a:endParaRPr/>
                    </a:p>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15"/>
          <p:cNvSpPr txBox="1"/>
          <p:nvPr/>
        </p:nvSpPr>
        <p:spPr>
          <a:xfrm>
            <a:off x="360579" y="248395"/>
            <a:ext cx="6559600" cy="1325563"/>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4400"/>
              <a:buFont typeface="Garamond"/>
              <a:buNone/>
            </a:pPr>
            <a:r>
              <a:rPr lang="en-US" sz="4400">
                <a:solidFill>
                  <a:schemeClr val="dk1"/>
                </a:solidFill>
                <a:latin typeface="Garamond"/>
                <a:ea typeface="Garamond"/>
                <a:cs typeface="Garamond"/>
                <a:sym typeface="Garamond"/>
              </a:rPr>
              <a:t>Manager Training </a:t>
            </a:r>
            <a:br>
              <a:rPr lang="en-US" sz="4400">
                <a:solidFill>
                  <a:schemeClr val="dk1"/>
                </a:solidFill>
                <a:latin typeface="Garamond"/>
                <a:ea typeface="Garamond"/>
                <a:cs typeface="Garamond"/>
                <a:sym typeface="Garamond"/>
              </a:rPr>
            </a:br>
            <a:r>
              <a:rPr lang="en-US" sz="2800">
                <a:solidFill>
                  <a:schemeClr val="dk1"/>
                </a:solidFill>
                <a:latin typeface="Garamond"/>
                <a:ea typeface="Garamond"/>
                <a:cs typeface="Garamond"/>
                <a:sym typeface="Garamond"/>
              </a:rPr>
              <a:t>How to create ‘good’ managers </a:t>
            </a:r>
            <a:endParaRPr/>
          </a:p>
        </p:txBody>
      </p:sp>
      <p:sp>
        <p:nvSpPr>
          <p:cNvPr id="263" name="Google Shape;263;p15"/>
          <p:cNvSpPr txBox="1"/>
          <p:nvPr/>
        </p:nvSpPr>
        <p:spPr>
          <a:xfrm>
            <a:off x="1651610" y="3429000"/>
            <a:ext cx="2794406" cy="721946"/>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lt1"/>
              </a:buClr>
              <a:buSzPts val="4400"/>
              <a:buFont typeface="Arial"/>
              <a:buNone/>
            </a:pPr>
            <a:r>
              <a:rPr lang="en-US" sz="4400">
                <a:solidFill>
                  <a:schemeClr val="lt1"/>
                </a:solidFill>
                <a:latin typeface="Garamond"/>
                <a:ea typeface="Garamond"/>
                <a:cs typeface="Garamond"/>
                <a:sym typeface="Garamond"/>
              </a:rPr>
              <a:t>Training:</a:t>
            </a:r>
            <a:endParaRPr/>
          </a:p>
        </p:txBody>
      </p:sp>
      <p:grpSp>
        <p:nvGrpSpPr>
          <p:cNvPr id="264" name="Google Shape;264;p15"/>
          <p:cNvGrpSpPr/>
          <p:nvPr/>
        </p:nvGrpSpPr>
        <p:grpSpPr>
          <a:xfrm>
            <a:off x="5935009" y="2063314"/>
            <a:ext cx="4656338" cy="3713419"/>
            <a:chOff x="887674" y="1791"/>
            <a:chExt cx="4656338" cy="3713419"/>
          </a:xfrm>
        </p:grpSpPr>
        <p:sp>
          <p:nvSpPr>
            <p:cNvPr id="265" name="Google Shape;265;p15"/>
            <p:cNvSpPr/>
            <p:nvPr/>
          </p:nvSpPr>
          <p:spPr>
            <a:xfrm rot="10800000">
              <a:off x="1266941" y="1791"/>
              <a:ext cx="4277071" cy="758533"/>
            </a:xfrm>
            <a:prstGeom prst="homePlate">
              <a:avLst>
                <a:gd fmla="val 5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5"/>
            <p:cNvSpPr txBox="1"/>
            <p:nvPr/>
          </p:nvSpPr>
          <p:spPr>
            <a:xfrm>
              <a:off x="1456574" y="1791"/>
              <a:ext cx="4087438" cy="758533"/>
            </a:xfrm>
            <a:prstGeom prst="rect">
              <a:avLst/>
            </a:prstGeom>
            <a:noFill/>
            <a:ln>
              <a:noFill/>
            </a:ln>
          </p:spPr>
          <p:txBody>
            <a:bodyPr anchorCtr="0" anchor="ctr" bIns="87625" lIns="334475" spcFirstLastPara="1" rIns="163575" wrap="square" tIns="87625">
              <a:noAutofit/>
            </a:bodyPr>
            <a:lstStyle/>
            <a:p>
              <a:pPr indent="0" lvl="0" marL="0" marR="0" rtl="0" algn="ctr">
                <a:lnSpc>
                  <a:spcPct val="90000"/>
                </a:lnSpc>
                <a:spcBef>
                  <a:spcPts val="0"/>
                </a:spcBef>
                <a:spcAft>
                  <a:spcPts val="0"/>
                </a:spcAft>
                <a:buClr>
                  <a:schemeClr val="lt1"/>
                </a:buClr>
                <a:buSzPts val="2300"/>
                <a:buFont typeface="Garamond"/>
                <a:buNone/>
              </a:pPr>
              <a:r>
                <a:rPr lang="en-US" sz="2300">
                  <a:solidFill>
                    <a:schemeClr val="lt1"/>
                  </a:solidFill>
                  <a:latin typeface="Garamond"/>
                  <a:ea typeface="Garamond"/>
                  <a:cs typeface="Garamond"/>
                  <a:sym typeface="Garamond"/>
                </a:rPr>
                <a:t>Promoting skill growth</a:t>
              </a:r>
              <a:endParaRPr/>
            </a:p>
          </p:txBody>
        </p:sp>
        <p:sp>
          <p:nvSpPr>
            <p:cNvPr id="267" name="Google Shape;267;p15"/>
            <p:cNvSpPr/>
            <p:nvPr/>
          </p:nvSpPr>
          <p:spPr>
            <a:xfrm>
              <a:off x="887674" y="1791"/>
              <a:ext cx="758533" cy="758533"/>
            </a:xfrm>
            <a:prstGeom prst="ellipse">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5"/>
            <p:cNvSpPr/>
            <p:nvPr/>
          </p:nvSpPr>
          <p:spPr>
            <a:xfrm rot="10800000">
              <a:off x="1266941" y="986753"/>
              <a:ext cx="4277071" cy="758533"/>
            </a:xfrm>
            <a:prstGeom prst="homePlate">
              <a:avLst>
                <a:gd fmla="val 5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5"/>
            <p:cNvSpPr txBox="1"/>
            <p:nvPr/>
          </p:nvSpPr>
          <p:spPr>
            <a:xfrm>
              <a:off x="1456574" y="986753"/>
              <a:ext cx="4087438" cy="758533"/>
            </a:xfrm>
            <a:prstGeom prst="rect">
              <a:avLst/>
            </a:prstGeom>
            <a:noFill/>
            <a:ln>
              <a:noFill/>
            </a:ln>
          </p:spPr>
          <p:txBody>
            <a:bodyPr anchorCtr="0" anchor="ctr" bIns="87625" lIns="334475" spcFirstLastPara="1" rIns="163575" wrap="square" tIns="87625">
              <a:noAutofit/>
            </a:bodyPr>
            <a:lstStyle/>
            <a:p>
              <a:pPr indent="0" lvl="0" marL="0" marR="0" rtl="0" algn="ctr">
                <a:lnSpc>
                  <a:spcPct val="90000"/>
                </a:lnSpc>
                <a:spcBef>
                  <a:spcPts val="0"/>
                </a:spcBef>
                <a:spcAft>
                  <a:spcPts val="0"/>
                </a:spcAft>
                <a:buClr>
                  <a:schemeClr val="lt1"/>
                </a:buClr>
                <a:buSzPts val="2300"/>
                <a:buFont typeface="Garamond"/>
                <a:buNone/>
              </a:pPr>
              <a:r>
                <a:rPr lang="en-US" sz="2300">
                  <a:solidFill>
                    <a:schemeClr val="lt1"/>
                  </a:solidFill>
                  <a:latin typeface="Garamond"/>
                  <a:ea typeface="Garamond"/>
                  <a:cs typeface="Garamond"/>
                  <a:sym typeface="Garamond"/>
                </a:rPr>
                <a:t>Promoting professional growth</a:t>
              </a:r>
              <a:endParaRPr/>
            </a:p>
          </p:txBody>
        </p:sp>
        <p:sp>
          <p:nvSpPr>
            <p:cNvPr id="270" name="Google Shape;270;p15"/>
            <p:cNvSpPr/>
            <p:nvPr/>
          </p:nvSpPr>
          <p:spPr>
            <a:xfrm>
              <a:off x="887674" y="986753"/>
              <a:ext cx="758533" cy="758533"/>
            </a:xfrm>
            <a:prstGeom prst="ellipse">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5"/>
            <p:cNvSpPr/>
            <p:nvPr/>
          </p:nvSpPr>
          <p:spPr>
            <a:xfrm rot="10800000">
              <a:off x="1266941" y="1971715"/>
              <a:ext cx="4277071" cy="758533"/>
            </a:xfrm>
            <a:prstGeom prst="homePlate">
              <a:avLst>
                <a:gd fmla="val 5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5"/>
            <p:cNvSpPr txBox="1"/>
            <p:nvPr/>
          </p:nvSpPr>
          <p:spPr>
            <a:xfrm>
              <a:off x="1456574" y="1971715"/>
              <a:ext cx="4087438" cy="758533"/>
            </a:xfrm>
            <a:prstGeom prst="rect">
              <a:avLst/>
            </a:prstGeom>
            <a:noFill/>
            <a:ln>
              <a:noFill/>
            </a:ln>
          </p:spPr>
          <p:txBody>
            <a:bodyPr anchorCtr="0" anchor="ctr" bIns="87625" lIns="334475" spcFirstLastPara="1" rIns="163575" wrap="square" tIns="87625">
              <a:noAutofit/>
            </a:bodyPr>
            <a:lstStyle/>
            <a:p>
              <a:pPr indent="0" lvl="0" marL="0" marR="0" rtl="0" algn="ctr">
                <a:lnSpc>
                  <a:spcPct val="90000"/>
                </a:lnSpc>
                <a:spcBef>
                  <a:spcPts val="0"/>
                </a:spcBef>
                <a:spcAft>
                  <a:spcPts val="0"/>
                </a:spcAft>
                <a:buClr>
                  <a:schemeClr val="lt1"/>
                </a:buClr>
                <a:buSzPts val="2300"/>
                <a:buFont typeface="Garamond"/>
                <a:buNone/>
              </a:pPr>
              <a:r>
                <a:rPr lang="en-US" sz="2300">
                  <a:solidFill>
                    <a:schemeClr val="lt1"/>
                  </a:solidFill>
                  <a:latin typeface="Garamond"/>
                  <a:ea typeface="Garamond"/>
                  <a:cs typeface="Garamond"/>
                  <a:sym typeface="Garamond"/>
                </a:rPr>
                <a:t>Leadership skills</a:t>
              </a:r>
              <a:endParaRPr/>
            </a:p>
          </p:txBody>
        </p:sp>
        <p:sp>
          <p:nvSpPr>
            <p:cNvPr id="273" name="Google Shape;273;p15"/>
            <p:cNvSpPr/>
            <p:nvPr/>
          </p:nvSpPr>
          <p:spPr>
            <a:xfrm>
              <a:off x="887674" y="1971715"/>
              <a:ext cx="758533" cy="758533"/>
            </a:xfrm>
            <a:prstGeom prst="ellipse">
              <a:avLst/>
            </a:prstGeom>
            <a:blipFill rotWithShape="1">
              <a:blip r:embed="rId5">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5"/>
            <p:cNvSpPr/>
            <p:nvPr/>
          </p:nvSpPr>
          <p:spPr>
            <a:xfrm rot="10800000">
              <a:off x="1266941" y="2956677"/>
              <a:ext cx="4277071" cy="758533"/>
            </a:xfrm>
            <a:prstGeom prst="homePlate">
              <a:avLst>
                <a:gd fmla="val 5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5"/>
            <p:cNvSpPr txBox="1"/>
            <p:nvPr/>
          </p:nvSpPr>
          <p:spPr>
            <a:xfrm>
              <a:off x="1456574" y="2956677"/>
              <a:ext cx="4087438" cy="758533"/>
            </a:xfrm>
            <a:prstGeom prst="rect">
              <a:avLst/>
            </a:prstGeom>
            <a:noFill/>
            <a:ln>
              <a:noFill/>
            </a:ln>
          </p:spPr>
          <p:txBody>
            <a:bodyPr anchorCtr="0" anchor="ctr" bIns="87625" lIns="334475" spcFirstLastPara="1" rIns="163575" wrap="square" tIns="87625">
              <a:noAutofit/>
            </a:bodyPr>
            <a:lstStyle/>
            <a:p>
              <a:pPr indent="0" lvl="0" marL="0" marR="0" rtl="0" algn="ctr">
                <a:lnSpc>
                  <a:spcPct val="90000"/>
                </a:lnSpc>
                <a:spcBef>
                  <a:spcPts val="0"/>
                </a:spcBef>
                <a:spcAft>
                  <a:spcPts val="0"/>
                </a:spcAft>
                <a:buClr>
                  <a:schemeClr val="lt1"/>
                </a:buClr>
                <a:buSzPts val="2300"/>
                <a:buFont typeface="Garamond"/>
                <a:buNone/>
              </a:pPr>
              <a:r>
                <a:rPr lang="en-US" sz="2300">
                  <a:solidFill>
                    <a:schemeClr val="lt1"/>
                  </a:solidFill>
                  <a:latin typeface="Garamond"/>
                  <a:ea typeface="Garamond"/>
                  <a:cs typeface="Garamond"/>
                  <a:sym typeface="Garamond"/>
                </a:rPr>
                <a:t>Awareness of gender bias</a:t>
              </a:r>
              <a:endParaRPr/>
            </a:p>
          </p:txBody>
        </p:sp>
        <p:sp>
          <p:nvSpPr>
            <p:cNvPr id="276" name="Google Shape;276;p15"/>
            <p:cNvSpPr/>
            <p:nvPr/>
          </p:nvSpPr>
          <p:spPr>
            <a:xfrm>
              <a:off x="887674" y="2956677"/>
              <a:ext cx="758533" cy="758533"/>
            </a:xfrm>
            <a:prstGeom prst="ellipse">
              <a:avLst/>
            </a:prstGeom>
            <a:blipFill rotWithShape="1">
              <a:blip r:embed="rId6">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7" name="Google Shape;277;p15"/>
          <p:cNvSpPr/>
          <p:nvPr/>
        </p:nvSpPr>
        <p:spPr>
          <a:xfrm>
            <a:off x="7505395" y="415672"/>
            <a:ext cx="4037990" cy="804673"/>
          </a:xfrm>
          <a:prstGeom prst="roundRect">
            <a:avLst>
              <a:gd fmla="val 16667" name="adj"/>
            </a:avLst>
          </a:prstGeom>
          <a:solidFill>
            <a:srgbClr val="E0E0E0"/>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15"/>
          <p:cNvSpPr txBox="1"/>
          <p:nvPr/>
        </p:nvSpPr>
        <p:spPr>
          <a:xfrm>
            <a:off x="7556602" y="488108"/>
            <a:ext cx="4037990" cy="778586"/>
          </a:xfrm>
          <a:prstGeom prst="rect">
            <a:avLst/>
          </a:prstGeom>
          <a:noFill/>
          <a:ln>
            <a:noFill/>
          </a:ln>
        </p:spPr>
        <p:txBody>
          <a:bodyPr anchorCtr="0" anchor="t" bIns="45700" lIns="91425" spcFirstLastPara="1" rIns="91425" wrap="square" tIns="45700">
            <a:normAutofit fontScale="92500" lnSpcReduction="20000"/>
          </a:bodyPr>
          <a:lstStyle/>
          <a:p>
            <a:pPr indent="0" lvl="0" marL="0" marR="0" rtl="0" algn="l">
              <a:lnSpc>
                <a:spcPct val="90000"/>
              </a:lnSpc>
              <a:spcBef>
                <a:spcPts val="0"/>
              </a:spcBef>
              <a:spcAft>
                <a:spcPts val="0"/>
              </a:spcAft>
              <a:buClr>
                <a:schemeClr val="dk1"/>
              </a:buClr>
              <a:buSzPct val="100000"/>
              <a:buFont typeface="Arial"/>
              <a:buNone/>
            </a:pPr>
            <a:r>
              <a:rPr lang="en-US" sz="2200">
                <a:solidFill>
                  <a:schemeClr val="dk1"/>
                </a:solidFill>
                <a:latin typeface="Garamond"/>
                <a:ea typeface="Garamond"/>
                <a:cs typeface="Garamond"/>
                <a:sym typeface="Garamond"/>
              </a:rPr>
              <a:t>Recommendation: Gender and race match manager to the best of the company’s ability</a:t>
            </a:r>
            <a:endParaRPr/>
          </a:p>
          <a:p>
            <a:pPr indent="0" lvl="1" marL="457200" marR="0" rtl="0" algn="l">
              <a:lnSpc>
                <a:spcPct val="90000"/>
              </a:lnSpc>
              <a:spcBef>
                <a:spcPts val="500"/>
              </a:spcBef>
              <a:spcAft>
                <a:spcPts val="0"/>
              </a:spcAft>
              <a:buClr>
                <a:schemeClr val="dk1"/>
              </a:buClr>
              <a:buSzPct val="100000"/>
              <a:buFont typeface="Arial"/>
              <a:buNone/>
            </a:pPr>
            <a:r>
              <a:t/>
            </a:r>
            <a:endParaRPr b="0" i="0" sz="2400" u="none" cap="none" strike="noStrike">
              <a:solidFill>
                <a:schemeClr val="dk1"/>
              </a:solidFill>
              <a:latin typeface="Gill Sans"/>
              <a:ea typeface="Gill Sans"/>
              <a:cs typeface="Gill Sans"/>
              <a:sym typeface="Gill Sans"/>
            </a:endParaRPr>
          </a:p>
        </p:txBody>
      </p:sp>
      <p:cxnSp>
        <p:nvCxnSpPr>
          <p:cNvPr id="279" name="Google Shape;279;p15"/>
          <p:cNvCxnSpPr>
            <a:stCxn id="263" idx="3"/>
          </p:cNvCxnSpPr>
          <p:nvPr/>
        </p:nvCxnSpPr>
        <p:spPr>
          <a:xfrm flipH="1" rot="10800000">
            <a:off x="4446016" y="2523673"/>
            <a:ext cx="1332900" cy="1266300"/>
          </a:xfrm>
          <a:prstGeom prst="straightConnector1">
            <a:avLst/>
          </a:prstGeom>
          <a:noFill/>
          <a:ln cap="flat" cmpd="sng" w="19050">
            <a:solidFill>
              <a:schemeClr val="dk1"/>
            </a:solidFill>
            <a:prstDash val="solid"/>
            <a:miter lim="800000"/>
            <a:headEnd len="sm" w="sm" type="none"/>
            <a:tailEnd len="med" w="med" type="triangle"/>
          </a:ln>
        </p:spPr>
      </p:cxnSp>
      <p:cxnSp>
        <p:nvCxnSpPr>
          <p:cNvPr id="280" name="Google Shape;280;p15"/>
          <p:cNvCxnSpPr>
            <a:stCxn id="263" idx="3"/>
          </p:cNvCxnSpPr>
          <p:nvPr/>
        </p:nvCxnSpPr>
        <p:spPr>
          <a:xfrm flipH="1" rot="10800000">
            <a:off x="4446016" y="3489373"/>
            <a:ext cx="1354800" cy="300600"/>
          </a:xfrm>
          <a:prstGeom prst="straightConnector1">
            <a:avLst/>
          </a:prstGeom>
          <a:noFill/>
          <a:ln cap="flat" cmpd="sng" w="19050">
            <a:solidFill>
              <a:schemeClr val="dk1"/>
            </a:solidFill>
            <a:prstDash val="solid"/>
            <a:miter lim="800000"/>
            <a:headEnd len="sm" w="sm" type="none"/>
            <a:tailEnd len="med" w="med" type="triangle"/>
          </a:ln>
        </p:spPr>
      </p:cxnSp>
      <p:cxnSp>
        <p:nvCxnSpPr>
          <p:cNvPr id="281" name="Google Shape;281;p15"/>
          <p:cNvCxnSpPr>
            <a:stCxn id="263" idx="3"/>
          </p:cNvCxnSpPr>
          <p:nvPr/>
        </p:nvCxnSpPr>
        <p:spPr>
          <a:xfrm>
            <a:off x="4446016" y="3789973"/>
            <a:ext cx="1332900" cy="547800"/>
          </a:xfrm>
          <a:prstGeom prst="straightConnector1">
            <a:avLst/>
          </a:prstGeom>
          <a:noFill/>
          <a:ln cap="flat" cmpd="sng" w="19050">
            <a:solidFill>
              <a:schemeClr val="dk1"/>
            </a:solidFill>
            <a:prstDash val="solid"/>
            <a:miter lim="800000"/>
            <a:headEnd len="sm" w="sm" type="none"/>
            <a:tailEnd len="med" w="med" type="triangle"/>
          </a:ln>
        </p:spPr>
      </p:cxnSp>
      <p:cxnSp>
        <p:nvCxnSpPr>
          <p:cNvPr id="282" name="Google Shape;282;p15"/>
          <p:cNvCxnSpPr>
            <a:stCxn id="263" idx="3"/>
          </p:cNvCxnSpPr>
          <p:nvPr/>
        </p:nvCxnSpPr>
        <p:spPr>
          <a:xfrm>
            <a:off x="4446016" y="3789973"/>
            <a:ext cx="1332900" cy="1513500"/>
          </a:xfrm>
          <a:prstGeom prst="straightConnector1">
            <a:avLst/>
          </a:prstGeom>
          <a:noFill/>
          <a:ln cap="flat" cmpd="sng" w="19050">
            <a:solidFill>
              <a:schemeClr val="dk1"/>
            </a:solidFill>
            <a:prstDash val="solid"/>
            <a:miter lim="800000"/>
            <a:headEnd len="sm" w="sm" type="none"/>
            <a:tailEnd len="med" w="med" type="triangl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Mentors</a:t>
            </a:r>
            <a:endParaRPr/>
          </a:p>
        </p:txBody>
      </p:sp>
      <p:sp>
        <p:nvSpPr>
          <p:cNvPr id="288" name="Google Shape;288;p16"/>
          <p:cNvSpPr txBox="1"/>
          <p:nvPr>
            <p:ph idx="1" type="body"/>
          </p:nvPr>
        </p:nvSpPr>
        <p:spPr>
          <a:xfrm>
            <a:off x="838200" y="1825625"/>
            <a:ext cx="4948123" cy="466725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latin typeface="Garamond"/>
                <a:ea typeface="Garamond"/>
                <a:cs typeface="Garamond"/>
                <a:sym typeface="Garamond"/>
              </a:rPr>
              <a:t>Whether developed formally or organically, having a mentor was helpful for women and led to increased satisfaction</a:t>
            </a:r>
            <a:endParaRPr/>
          </a:p>
          <a:p>
            <a:pPr indent="-228600" lvl="0" marL="228600" rtl="0" algn="l">
              <a:lnSpc>
                <a:spcPct val="90000"/>
              </a:lnSpc>
              <a:spcBef>
                <a:spcPts val="1000"/>
              </a:spcBef>
              <a:spcAft>
                <a:spcPts val="0"/>
              </a:spcAft>
              <a:buClr>
                <a:schemeClr val="dk1"/>
              </a:buClr>
              <a:buSzPts val="2800"/>
              <a:buChar char="•"/>
            </a:pPr>
            <a:r>
              <a:rPr lang="en-US">
                <a:latin typeface="Garamond"/>
                <a:ea typeface="Garamond"/>
                <a:cs typeface="Garamond"/>
                <a:sym typeface="Garamond"/>
              </a:rPr>
              <a:t>Good mentor:</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Active/invested</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Provides technical support</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Discusses and provides advice on career growth</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Helps navigate the corporate world</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Gender and race matching is helpful</a:t>
            </a:r>
            <a:endParaRPr sz="2000"/>
          </a:p>
          <a:p>
            <a:pPr indent="-76200" lvl="1" marL="685800" rtl="0" algn="l">
              <a:lnSpc>
                <a:spcPct val="90000"/>
              </a:lnSpc>
              <a:spcBef>
                <a:spcPts val="500"/>
              </a:spcBef>
              <a:spcAft>
                <a:spcPts val="0"/>
              </a:spcAft>
              <a:buClr>
                <a:schemeClr val="dk1"/>
              </a:buClr>
              <a:buSzPts val="2400"/>
              <a:buNone/>
            </a:pPr>
            <a:r>
              <a:t/>
            </a:r>
            <a:endParaRPr/>
          </a:p>
        </p:txBody>
      </p:sp>
      <p:sp>
        <p:nvSpPr>
          <p:cNvPr id="289" name="Google Shape;289;p16"/>
          <p:cNvSpPr/>
          <p:nvPr/>
        </p:nvSpPr>
        <p:spPr>
          <a:xfrm>
            <a:off x="5888735" y="1912449"/>
            <a:ext cx="4520794" cy="1258214"/>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Garamond"/>
                <a:ea typeface="Garamond"/>
                <a:cs typeface="Garamond"/>
                <a:sym typeface="Garamond"/>
              </a:rPr>
              <a:t>“I’ve done a million and one mentorship programs and one really stuck and that just had to do with the level of investment of the mentor” </a:t>
            </a:r>
            <a:endParaRPr sz="1800">
              <a:solidFill>
                <a:schemeClr val="lt1"/>
              </a:solidFill>
              <a:latin typeface="Calibri"/>
              <a:ea typeface="Calibri"/>
              <a:cs typeface="Calibri"/>
              <a:sym typeface="Calibri"/>
            </a:endParaRPr>
          </a:p>
        </p:txBody>
      </p:sp>
      <p:sp>
        <p:nvSpPr>
          <p:cNvPr id="290" name="Google Shape;290;p16"/>
          <p:cNvSpPr/>
          <p:nvPr/>
        </p:nvSpPr>
        <p:spPr>
          <a:xfrm>
            <a:off x="7344461" y="3392424"/>
            <a:ext cx="4520794" cy="2423160"/>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en-US" sz="1800">
                <a:solidFill>
                  <a:schemeClr val="lt1"/>
                </a:solidFill>
                <a:latin typeface="Garamond"/>
                <a:ea typeface="Garamond"/>
                <a:cs typeface="Garamond"/>
                <a:sym typeface="Garamond"/>
              </a:rPr>
              <a:t>“How we can like move up into like, cause, you know, there's some people who want to move up in the corporate ladder and how, how can I move up in that corporate ladder?  What's the space?  How, like what’s the etiquette of how to go, like what's the inside or like the, the unspoken word of how to go about it?”</a:t>
            </a:r>
            <a:endParaRPr sz="1800">
              <a:solidFill>
                <a:schemeClr val="lt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Mentors </a:t>
            </a:r>
            <a:r>
              <a:rPr i="1" lang="en-US">
                <a:latin typeface="Garamond"/>
                <a:ea typeface="Garamond"/>
                <a:cs typeface="Garamond"/>
                <a:sym typeface="Garamond"/>
              </a:rPr>
              <a:t>(cont.)</a:t>
            </a:r>
            <a:endParaRPr/>
          </a:p>
        </p:txBody>
      </p:sp>
      <p:sp>
        <p:nvSpPr>
          <p:cNvPr id="296" name="Google Shape;296;p17"/>
          <p:cNvSpPr txBox="1"/>
          <p:nvPr>
            <p:ph idx="2" type="body"/>
          </p:nvPr>
        </p:nvSpPr>
        <p:spPr>
          <a:xfrm>
            <a:off x="838200" y="1913408"/>
            <a:ext cx="5181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accent2"/>
              </a:buClr>
              <a:buSzPts val="2800"/>
              <a:buNone/>
            </a:pPr>
            <a:r>
              <a:rPr lang="en-US">
                <a:solidFill>
                  <a:schemeClr val="accent2"/>
                </a:solidFill>
                <a:latin typeface="Garamond"/>
                <a:ea typeface="Garamond"/>
                <a:cs typeface="Garamond"/>
                <a:sym typeface="Garamond"/>
              </a:rPr>
              <a:t>Recommendations</a:t>
            </a:r>
            <a:r>
              <a:rPr lang="en-US">
                <a:latin typeface="Garamond"/>
                <a:ea typeface="Garamond"/>
                <a:cs typeface="Garamond"/>
                <a:sym typeface="Garamond"/>
              </a:rPr>
              <a:t>: </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Provide formal mentorship programs</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If formal mentorship is not possible: help develop and maintain employees mentor relationships through guidance on how to use a mentor (</a:t>
            </a:r>
            <a:r>
              <a:rPr i="1" lang="en-US" sz="2000">
                <a:latin typeface="Garamond"/>
                <a:ea typeface="Garamond"/>
                <a:cs typeface="Garamond"/>
                <a:sym typeface="Garamond"/>
              </a:rPr>
              <a:t>e.g. create templates to ensure mentor/mentee meetings are helpful)</a:t>
            </a:r>
            <a:endParaRPr/>
          </a:p>
        </p:txBody>
      </p:sp>
      <p:sp>
        <p:nvSpPr>
          <p:cNvPr id="297" name="Google Shape;297;p17"/>
          <p:cNvSpPr/>
          <p:nvPr/>
        </p:nvSpPr>
        <p:spPr>
          <a:xfrm>
            <a:off x="6861658" y="2033625"/>
            <a:ext cx="4052621" cy="2136038"/>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a:solidFill>
                  <a:schemeClr val="lt1"/>
                </a:solidFill>
                <a:latin typeface="Garamond"/>
                <a:ea typeface="Garamond"/>
                <a:cs typeface="Garamond"/>
                <a:sym typeface="Garamond"/>
              </a:rPr>
              <a:t>“I wasn’t really having a problem, I didn’t have a major life decision, so I didn’t really know what to talk to them about…I almost think that it would have been helpful to have templates for the kind of conversations to have”   </a:t>
            </a:r>
            <a:endParaRPr sz="180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Summary of Methods</a:t>
            </a:r>
            <a:endParaRPr/>
          </a:p>
        </p:txBody>
      </p:sp>
      <p:sp>
        <p:nvSpPr>
          <p:cNvPr id="118" name="Google Shape;118;p2"/>
          <p:cNvSpPr txBox="1"/>
          <p:nvPr>
            <p:ph idx="1" type="body"/>
          </p:nvPr>
        </p:nvSpPr>
        <p:spPr>
          <a:xfrm>
            <a:off x="838200" y="1825625"/>
            <a:ext cx="5686958"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latin typeface="Garamond"/>
                <a:ea typeface="Garamond"/>
                <a:cs typeface="Garamond"/>
                <a:sym typeface="Garamond"/>
              </a:rPr>
              <a:t>Data Collection</a:t>
            </a:r>
            <a:endParaRPr/>
          </a:p>
          <a:p>
            <a:pPr indent="-228600" lvl="1" marL="685800" rtl="0" algn="l">
              <a:lnSpc>
                <a:spcPct val="90000"/>
              </a:lnSpc>
              <a:spcBef>
                <a:spcPts val="500"/>
              </a:spcBef>
              <a:spcAft>
                <a:spcPts val="0"/>
              </a:spcAft>
              <a:buClr>
                <a:schemeClr val="dk1"/>
              </a:buClr>
              <a:buSzPts val="2400"/>
              <a:buChar char="•"/>
            </a:pPr>
            <a:r>
              <a:rPr lang="en-US">
                <a:latin typeface="Garamond"/>
                <a:ea typeface="Garamond"/>
                <a:cs typeface="Garamond"/>
                <a:sym typeface="Garamond"/>
              </a:rPr>
              <a:t>14 virtual focus groups (54 individuals)</a:t>
            </a:r>
            <a:endParaRPr/>
          </a:p>
          <a:p>
            <a:pPr indent="-76200" lvl="1" marL="685800" rtl="0" algn="l">
              <a:lnSpc>
                <a:spcPct val="90000"/>
              </a:lnSpc>
              <a:spcBef>
                <a:spcPts val="500"/>
              </a:spcBef>
              <a:spcAft>
                <a:spcPts val="0"/>
              </a:spcAft>
              <a:buClr>
                <a:schemeClr val="dk1"/>
              </a:buClr>
              <a:buSzPts val="2400"/>
              <a:buNone/>
            </a:pPr>
            <a:r>
              <a:t/>
            </a:r>
            <a:endParaRPr>
              <a:latin typeface="Garamond"/>
              <a:ea typeface="Garamond"/>
              <a:cs typeface="Garamond"/>
              <a:sym typeface="Garamond"/>
            </a:endParaRPr>
          </a:p>
          <a:p>
            <a:pPr indent="-228600" lvl="0" marL="228600" rtl="0" algn="l">
              <a:lnSpc>
                <a:spcPct val="90000"/>
              </a:lnSpc>
              <a:spcBef>
                <a:spcPts val="1000"/>
              </a:spcBef>
              <a:spcAft>
                <a:spcPts val="0"/>
              </a:spcAft>
              <a:buClr>
                <a:schemeClr val="dk1"/>
              </a:buClr>
              <a:buSzPts val="2800"/>
              <a:buChar char="•"/>
            </a:pPr>
            <a:r>
              <a:rPr lang="en-US">
                <a:latin typeface="Garamond"/>
                <a:ea typeface="Garamond"/>
                <a:cs typeface="Garamond"/>
                <a:sym typeface="Garamond"/>
              </a:rPr>
              <a:t>Sample of women and gender-minoritized individuals </a:t>
            </a:r>
            <a:endParaRPr/>
          </a:p>
          <a:p>
            <a:pPr indent="-228600" lvl="1" marL="685800" rtl="0" algn="l">
              <a:lnSpc>
                <a:spcPct val="90000"/>
              </a:lnSpc>
              <a:spcBef>
                <a:spcPts val="500"/>
              </a:spcBef>
              <a:spcAft>
                <a:spcPts val="0"/>
              </a:spcAft>
              <a:buClr>
                <a:schemeClr val="dk1"/>
              </a:buClr>
              <a:buSzPts val="2400"/>
              <a:buChar char="•"/>
            </a:pPr>
            <a:r>
              <a:rPr lang="en-US">
                <a:latin typeface="Garamond"/>
                <a:ea typeface="Garamond"/>
                <a:cs typeface="Garamond"/>
                <a:sym typeface="Garamond"/>
              </a:rPr>
              <a:t>20 different industries; BigTech most represented</a:t>
            </a:r>
            <a:endParaRPr/>
          </a:p>
          <a:p>
            <a:pPr indent="-228600" lvl="1" marL="685800" rtl="0" algn="l">
              <a:lnSpc>
                <a:spcPct val="90000"/>
              </a:lnSpc>
              <a:spcBef>
                <a:spcPts val="500"/>
              </a:spcBef>
              <a:spcAft>
                <a:spcPts val="0"/>
              </a:spcAft>
              <a:buClr>
                <a:schemeClr val="dk1"/>
              </a:buClr>
              <a:buSzPts val="2400"/>
              <a:buChar char="•"/>
            </a:pPr>
            <a:r>
              <a:rPr lang="en-US">
                <a:latin typeface="Garamond"/>
                <a:ea typeface="Garamond"/>
                <a:cs typeface="Garamond"/>
                <a:sym typeface="Garamond"/>
              </a:rPr>
              <a:t>19 role types; Software Developer most represented</a:t>
            </a:r>
            <a:endParaRPr/>
          </a:p>
          <a:p>
            <a:pPr indent="-228600" lvl="1" marL="685800" rtl="0" algn="l">
              <a:lnSpc>
                <a:spcPct val="90000"/>
              </a:lnSpc>
              <a:spcBef>
                <a:spcPts val="500"/>
              </a:spcBef>
              <a:spcAft>
                <a:spcPts val="0"/>
              </a:spcAft>
              <a:buClr>
                <a:schemeClr val="dk1"/>
              </a:buClr>
              <a:buSzPts val="2400"/>
              <a:buChar char="•"/>
            </a:pPr>
            <a:r>
              <a:rPr lang="en-US">
                <a:latin typeface="Garamond"/>
                <a:ea typeface="Garamond"/>
                <a:cs typeface="Garamond"/>
                <a:sym typeface="Garamond"/>
              </a:rPr>
              <a:t>Age range: 23 – 39</a:t>
            </a:r>
            <a:endParaRPr/>
          </a:p>
          <a:p>
            <a:pPr indent="-228600" lvl="1" marL="685800" rtl="0" algn="l">
              <a:lnSpc>
                <a:spcPct val="90000"/>
              </a:lnSpc>
              <a:spcBef>
                <a:spcPts val="500"/>
              </a:spcBef>
              <a:spcAft>
                <a:spcPts val="0"/>
              </a:spcAft>
              <a:buClr>
                <a:schemeClr val="dk1"/>
              </a:buClr>
              <a:buSzPts val="2400"/>
              <a:buChar char="•"/>
            </a:pPr>
            <a:r>
              <a:rPr lang="en-US">
                <a:latin typeface="Garamond"/>
                <a:ea typeface="Garamond"/>
                <a:cs typeface="Garamond"/>
                <a:sym typeface="Garamond"/>
              </a:rPr>
              <a:t>Average age: 26</a:t>
            </a:r>
            <a:endParaRPr/>
          </a:p>
          <a:p>
            <a:pPr indent="-76200" lvl="1" marL="685800" rtl="0" algn="l">
              <a:lnSpc>
                <a:spcPct val="90000"/>
              </a:lnSpc>
              <a:spcBef>
                <a:spcPts val="500"/>
              </a:spcBef>
              <a:spcAft>
                <a:spcPts val="0"/>
              </a:spcAft>
              <a:buClr>
                <a:schemeClr val="dk1"/>
              </a:buClr>
              <a:buSzPts val="2400"/>
              <a:buNone/>
            </a:pPr>
            <a:r>
              <a:t/>
            </a:r>
            <a:endParaRPr/>
          </a:p>
          <a:p>
            <a:pPr indent="-50800" lvl="0" marL="228600" rtl="0" algn="l">
              <a:lnSpc>
                <a:spcPct val="90000"/>
              </a:lnSpc>
              <a:spcBef>
                <a:spcPts val="1000"/>
              </a:spcBef>
              <a:spcAft>
                <a:spcPts val="0"/>
              </a:spcAft>
              <a:buClr>
                <a:schemeClr val="dk1"/>
              </a:buClr>
              <a:buSzPts val="2800"/>
              <a:buNone/>
            </a:pPr>
            <a:r>
              <a:t/>
            </a:r>
            <a:endParaRPr/>
          </a:p>
        </p:txBody>
      </p:sp>
      <p:graphicFrame>
        <p:nvGraphicFramePr>
          <p:cNvPr id="119" name="Google Shape;119;p2"/>
          <p:cNvGraphicFramePr/>
          <p:nvPr/>
        </p:nvGraphicFramePr>
        <p:xfrm>
          <a:off x="6870319" y="2332514"/>
          <a:ext cx="3000000" cy="3000000"/>
        </p:xfrm>
        <a:graphic>
          <a:graphicData uri="http://schemas.openxmlformats.org/drawingml/2006/table">
            <a:tbl>
              <a:tblPr bandRow="1" firstRow="1">
                <a:noFill/>
                <a:tableStyleId>{011ACBB6-720E-4AFA-820F-5CE08ACE16A2}</a:tableStyleId>
              </a:tblPr>
              <a:tblGrid>
                <a:gridCol w="2471800"/>
                <a:gridCol w="1024125"/>
                <a:gridCol w="987550"/>
              </a:tblGrid>
              <a:tr h="370850">
                <a:tc>
                  <a:txBody>
                    <a:bodyPr/>
                    <a:lstStyle/>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c>
                  <a:txBody>
                    <a:bodyPr/>
                    <a:lstStyle/>
                    <a:p>
                      <a:pPr indent="0" lvl="0" marL="0" marR="0" rtl="0" algn="l">
                        <a:spcBef>
                          <a:spcPts val="0"/>
                        </a:spcBef>
                        <a:spcAft>
                          <a:spcPts val="0"/>
                        </a:spcAft>
                        <a:buNone/>
                      </a:pPr>
                      <a:r>
                        <a:rPr lang="en-US" sz="1800">
                          <a:latin typeface="Garamond"/>
                          <a:ea typeface="Garamond"/>
                          <a:cs typeface="Garamond"/>
                          <a:sym typeface="Garamond"/>
                        </a:rPr>
                        <a:t>N</a:t>
                      </a:r>
                      <a:endParaRPr/>
                    </a:p>
                  </a:txBody>
                  <a:tcPr marT="45725" marB="45725" marR="91450" marL="91450"/>
                </a:tc>
                <a:tc>
                  <a:txBody>
                    <a:bodyPr/>
                    <a:lstStyle/>
                    <a:p>
                      <a:pPr indent="0" lvl="0" marL="0" marR="0" rtl="0" algn="l">
                        <a:spcBef>
                          <a:spcPts val="0"/>
                        </a:spcBef>
                        <a:spcAft>
                          <a:spcPts val="0"/>
                        </a:spcAft>
                        <a:buNone/>
                      </a:pPr>
                      <a:r>
                        <a:rPr lang="en-US" sz="1800">
                          <a:latin typeface="Garamond"/>
                          <a:ea typeface="Garamond"/>
                          <a:cs typeface="Garamond"/>
                          <a:sym typeface="Garamond"/>
                        </a:rPr>
                        <a:t>%</a:t>
                      </a:r>
                      <a:endParaRPr/>
                    </a:p>
                  </a:txBody>
                  <a:tcPr marT="45725" marB="45725" marR="91450" marL="91450"/>
                </a:tc>
              </a:tr>
              <a:tr h="370850">
                <a:tc>
                  <a:txBody>
                    <a:bodyPr/>
                    <a:lstStyle/>
                    <a:p>
                      <a:pPr indent="0" lvl="0" marL="0" marR="0" rtl="0" algn="l">
                        <a:spcBef>
                          <a:spcPts val="0"/>
                        </a:spcBef>
                        <a:spcAft>
                          <a:spcPts val="0"/>
                        </a:spcAft>
                        <a:buNone/>
                      </a:pPr>
                      <a:r>
                        <a:rPr b="1" lang="en-US" sz="1800">
                          <a:latin typeface="Garamond"/>
                          <a:ea typeface="Garamond"/>
                          <a:cs typeface="Garamond"/>
                          <a:sym typeface="Garamond"/>
                        </a:rPr>
                        <a:t>Career Stage</a:t>
                      </a:r>
                      <a:endParaRPr/>
                    </a:p>
                  </a:txBody>
                  <a:tcPr marT="45725" marB="45725" marR="91450" marL="91450"/>
                </a:tc>
                <a:tc>
                  <a:txBody>
                    <a:bodyPr/>
                    <a:lstStyle/>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c>
                  <a:txBody>
                    <a:bodyPr/>
                    <a:lstStyle/>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r>
              <a:tr h="370850">
                <a:tc>
                  <a:txBody>
                    <a:bodyPr/>
                    <a:lstStyle/>
                    <a:p>
                      <a:pPr indent="0" lvl="0" marL="0" marR="0" rtl="0" algn="r">
                        <a:spcBef>
                          <a:spcPts val="0"/>
                        </a:spcBef>
                        <a:spcAft>
                          <a:spcPts val="0"/>
                        </a:spcAft>
                        <a:buNone/>
                      </a:pPr>
                      <a:r>
                        <a:rPr lang="en-US" sz="1800">
                          <a:latin typeface="Garamond"/>
                          <a:ea typeface="Garamond"/>
                          <a:cs typeface="Garamond"/>
                          <a:sym typeface="Garamond"/>
                        </a:rPr>
                        <a:t>Early (2 years or less)</a:t>
                      </a:r>
                      <a:endParaRPr/>
                    </a:p>
                  </a:txBody>
                  <a:tcPr marT="45725" marB="45725" marR="91450" marL="91450"/>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28</a:t>
                      </a:r>
                      <a:endParaRPr/>
                    </a:p>
                  </a:txBody>
                  <a:tcPr marT="6350" marB="45725" marR="6350" marL="6350" anchor="b"/>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52%</a:t>
                      </a:r>
                      <a:endParaRPr/>
                    </a:p>
                  </a:txBody>
                  <a:tcPr marT="6350" marB="45725" marR="6350" marL="6350" anchor="b"/>
                </a:tc>
              </a:tr>
              <a:tr h="370850">
                <a:tc>
                  <a:txBody>
                    <a:bodyPr/>
                    <a:lstStyle/>
                    <a:p>
                      <a:pPr indent="0" lvl="0" marL="0" marR="0" rtl="0" algn="r">
                        <a:spcBef>
                          <a:spcPts val="0"/>
                        </a:spcBef>
                        <a:spcAft>
                          <a:spcPts val="0"/>
                        </a:spcAft>
                        <a:buNone/>
                      </a:pPr>
                      <a:r>
                        <a:rPr lang="en-US" sz="1800">
                          <a:latin typeface="Garamond"/>
                          <a:ea typeface="Garamond"/>
                          <a:cs typeface="Garamond"/>
                          <a:sym typeface="Garamond"/>
                        </a:rPr>
                        <a:t>Early-Mid (3-4 years)</a:t>
                      </a:r>
                      <a:endParaRPr/>
                    </a:p>
                  </a:txBody>
                  <a:tcPr marT="45725" marB="45725" marR="91450" marL="91450"/>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26</a:t>
                      </a:r>
                      <a:endParaRPr/>
                    </a:p>
                  </a:txBody>
                  <a:tcPr marT="6350" marB="45725" marR="6350" marL="6350" anchor="b"/>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48%</a:t>
                      </a:r>
                      <a:endParaRPr/>
                    </a:p>
                  </a:txBody>
                  <a:tcPr marT="6350" marB="45725" marR="6350" marL="6350" anchor="b"/>
                </a:tc>
              </a:tr>
              <a:tr h="370850">
                <a:tc>
                  <a:txBody>
                    <a:bodyPr/>
                    <a:lstStyle/>
                    <a:p>
                      <a:pPr indent="0" lvl="0" marL="0" marR="0" rtl="0" algn="l">
                        <a:spcBef>
                          <a:spcPts val="0"/>
                        </a:spcBef>
                        <a:spcAft>
                          <a:spcPts val="0"/>
                        </a:spcAft>
                        <a:buNone/>
                      </a:pPr>
                      <a:r>
                        <a:rPr b="1" lang="en-US" sz="1800">
                          <a:latin typeface="Garamond"/>
                          <a:ea typeface="Garamond"/>
                          <a:cs typeface="Garamond"/>
                          <a:sym typeface="Garamond"/>
                        </a:rPr>
                        <a:t>Race/Ethnicity</a:t>
                      </a:r>
                      <a:endParaRPr/>
                    </a:p>
                  </a:txBody>
                  <a:tcPr marT="45725" marB="45725" marR="91450" marL="91450"/>
                </a:tc>
                <a:tc>
                  <a:txBody>
                    <a:bodyPr/>
                    <a:lstStyle/>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c>
                  <a:txBody>
                    <a:bodyPr/>
                    <a:lstStyle/>
                    <a:p>
                      <a:pPr indent="0" lvl="0" marL="0" marR="0" rtl="0" algn="l">
                        <a:spcBef>
                          <a:spcPts val="0"/>
                        </a:spcBef>
                        <a:spcAft>
                          <a:spcPts val="0"/>
                        </a:spcAft>
                        <a:buNone/>
                      </a:pPr>
                      <a:r>
                        <a:t/>
                      </a:r>
                      <a:endParaRPr sz="1800">
                        <a:latin typeface="Garamond"/>
                        <a:ea typeface="Garamond"/>
                        <a:cs typeface="Garamond"/>
                        <a:sym typeface="Garamond"/>
                      </a:endParaRPr>
                    </a:p>
                  </a:txBody>
                  <a:tcPr marT="45725" marB="45725" marR="91450" marL="91450"/>
                </a:tc>
              </a:tr>
              <a:tr h="370850">
                <a:tc>
                  <a:txBody>
                    <a:bodyPr/>
                    <a:lstStyle/>
                    <a:p>
                      <a:pPr indent="0" lvl="0" marL="0" marR="0" rtl="0" algn="r">
                        <a:spcBef>
                          <a:spcPts val="0"/>
                        </a:spcBef>
                        <a:spcAft>
                          <a:spcPts val="0"/>
                        </a:spcAft>
                        <a:buNone/>
                      </a:pPr>
                      <a:r>
                        <a:rPr lang="en-US" sz="1800">
                          <a:latin typeface="Garamond"/>
                          <a:ea typeface="Garamond"/>
                          <a:cs typeface="Garamond"/>
                          <a:sym typeface="Garamond"/>
                        </a:rPr>
                        <a:t>Asian</a:t>
                      </a:r>
                      <a:endParaRPr/>
                    </a:p>
                  </a:txBody>
                  <a:tcPr marT="45725" marB="45725" marR="91450" marL="91450"/>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14</a:t>
                      </a:r>
                      <a:endParaRPr/>
                    </a:p>
                  </a:txBody>
                  <a:tcPr marT="6350" marB="45725" marR="6350" marL="6350" anchor="b"/>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26%</a:t>
                      </a:r>
                      <a:endParaRPr/>
                    </a:p>
                  </a:txBody>
                  <a:tcPr marT="6350" marB="45725" marR="6350" marL="6350" anchor="b"/>
                </a:tc>
              </a:tr>
              <a:tr h="370850">
                <a:tc>
                  <a:txBody>
                    <a:bodyPr/>
                    <a:lstStyle/>
                    <a:p>
                      <a:pPr indent="0" lvl="0" marL="0" marR="0" rtl="0" algn="r">
                        <a:spcBef>
                          <a:spcPts val="0"/>
                        </a:spcBef>
                        <a:spcAft>
                          <a:spcPts val="0"/>
                        </a:spcAft>
                        <a:buNone/>
                      </a:pPr>
                      <a:r>
                        <a:rPr lang="en-US" sz="1800">
                          <a:latin typeface="Garamond"/>
                          <a:ea typeface="Garamond"/>
                          <a:cs typeface="Garamond"/>
                          <a:sym typeface="Garamond"/>
                        </a:rPr>
                        <a:t>White</a:t>
                      </a:r>
                      <a:endParaRPr/>
                    </a:p>
                  </a:txBody>
                  <a:tcPr marT="45725" marB="45725" marR="91450" marL="91450"/>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10</a:t>
                      </a:r>
                      <a:endParaRPr/>
                    </a:p>
                  </a:txBody>
                  <a:tcPr marT="6350" marB="45725" marR="6350" marL="6350" anchor="b"/>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19%</a:t>
                      </a:r>
                      <a:endParaRPr/>
                    </a:p>
                  </a:txBody>
                  <a:tcPr marT="6350" marB="45725" marR="6350" marL="6350" anchor="b"/>
                </a:tc>
              </a:tr>
              <a:tr h="370850">
                <a:tc>
                  <a:txBody>
                    <a:bodyPr/>
                    <a:lstStyle/>
                    <a:p>
                      <a:pPr indent="0" lvl="0" marL="0" marR="0" rtl="0" algn="r">
                        <a:spcBef>
                          <a:spcPts val="0"/>
                        </a:spcBef>
                        <a:spcAft>
                          <a:spcPts val="0"/>
                        </a:spcAft>
                        <a:buNone/>
                      </a:pPr>
                      <a:r>
                        <a:rPr lang="en-US" sz="1800">
                          <a:latin typeface="Garamond"/>
                          <a:ea typeface="Garamond"/>
                          <a:cs typeface="Garamond"/>
                          <a:sym typeface="Garamond"/>
                        </a:rPr>
                        <a:t>Hispanic</a:t>
                      </a:r>
                      <a:endParaRPr/>
                    </a:p>
                  </a:txBody>
                  <a:tcPr marT="45725" marB="45725" marR="91450" marL="91450"/>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11</a:t>
                      </a:r>
                      <a:endParaRPr/>
                    </a:p>
                  </a:txBody>
                  <a:tcPr marT="6350" marB="45725" marR="6350" marL="6350" anchor="b"/>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20%</a:t>
                      </a:r>
                      <a:endParaRPr/>
                    </a:p>
                  </a:txBody>
                  <a:tcPr marT="6350" marB="45725" marR="6350" marL="6350" anchor="b"/>
                </a:tc>
              </a:tr>
              <a:tr h="370850">
                <a:tc>
                  <a:txBody>
                    <a:bodyPr/>
                    <a:lstStyle/>
                    <a:p>
                      <a:pPr indent="0" lvl="0" marL="0" marR="0" rtl="0" algn="r">
                        <a:spcBef>
                          <a:spcPts val="0"/>
                        </a:spcBef>
                        <a:spcAft>
                          <a:spcPts val="0"/>
                        </a:spcAft>
                        <a:buNone/>
                      </a:pPr>
                      <a:r>
                        <a:rPr lang="en-US" sz="1800">
                          <a:latin typeface="Garamond"/>
                          <a:ea typeface="Garamond"/>
                          <a:cs typeface="Garamond"/>
                          <a:sym typeface="Garamond"/>
                        </a:rPr>
                        <a:t>Black</a:t>
                      </a:r>
                      <a:endParaRPr/>
                    </a:p>
                  </a:txBody>
                  <a:tcPr marT="45725" marB="45725" marR="91450" marL="91450"/>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1</a:t>
                      </a:r>
                      <a:endParaRPr/>
                    </a:p>
                  </a:txBody>
                  <a:tcPr marT="6350" marB="45725" marR="6350" marL="6350" anchor="b"/>
                </a:tc>
                <a:tc>
                  <a:txBody>
                    <a:bodyPr/>
                    <a:lstStyle/>
                    <a:p>
                      <a:pPr indent="0" lvl="0" marL="0" marR="0" rtl="0" algn="r">
                        <a:spcBef>
                          <a:spcPts val="0"/>
                        </a:spcBef>
                        <a:spcAft>
                          <a:spcPts val="0"/>
                        </a:spcAft>
                        <a:buNone/>
                      </a:pPr>
                      <a:r>
                        <a:rPr b="0" i="0" lang="en-US" sz="1800" u="none" strike="noStrike">
                          <a:solidFill>
                            <a:srgbClr val="000000"/>
                          </a:solidFill>
                          <a:latin typeface="Garamond"/>
                          <a:ea typeface="Garamond"/>
                          <a:cs typeface="Garamond"/>
                          <a:sym typeface="Garamond"/>
                        </a:rPr>
                        <a:t>2%</a:t>
                      </a:r>
                      <a:endParaRPr/>
                    </a:p>
                  </a:txBody>
                  <a:tcPr marT="6350" marB="45725" marR="6350" marL="6350" anchor="b"/>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3"/>
          <p:cNvSpPr txBox="1"/>
          <p:nvPr/>
        </p:nvSpPr>
        <p:spPr>
          <a:xfrm>
            <a:off x="516332" y="201652"/>
            <a:ext cx="3229050" cy="998042"/>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6000"/>
              <a:buFont typeface="Arial"/>
              <a:buNone/>
            </a:pPr>
            <a:r>
              <a:rPr b="0" i="0" lang="en-US" sz="6000" u="none" cap="none" strike="noStrike">
                <a:solidFill>
                  <a:schemeClr val="dk1"/>
                </a:solidFill>
                <a:latin typeface="Garamond"/>
                <a:ea typeface="Garamond"/>
                <a:cs typeface="Garamond"/>
                <a:sym typeface="Garamond"/>
              </a:rPr>
              <a:t>Overview</a:t>
            </a:r>
            <a:endParaRPr/>
          </a:p>
        </p:txBody>
      </p:sp>
      <p:sp>
        <p:nvSpPr>
          <p:cNvPr id="125" name="Google Shape;125;p3"/>
          <p:cNvSpPr txBox="1"/>
          <p:nvPr/>
        </p:nvSpPr>
        <p:spPr>
          <a:xfrm>
            <a:off x="654238" y="1799534"/>
            <a:ext cx="11150666" cy="2836474"/>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800"/>
              <a:buFont typeface="Arial"/>
              <a:buNone/>
            </a:pPr>
            <a:r>
              <a:rPr b="1" i="0" lang="en-US" sz="2800" u="none" cap="none" strike="noStrike">
                <a:solidFill>
                  <a:schemeClr val="dk1"/>
                </a:solidFill>
                <a:latin typeface="Garamond"/>
                <a:ea typeface="Garamond"/>
                <a:cs typeface="Garamond"/>
                <a:sym typeface="Garamond"/>
              </a:rPr>
              <a:t>Challenges and Recommendations in Specific Areas, Based on Respondents’ Experience</a:t>
            </a:r>
            <a:endParaRPr/>
          </a:p>
          <a:p>
            <a:pPr indent="0" lvl="0" marL="0" marR="0" rtl="0" algn="l">
              <a:lnSpc>
                <a:spcPct val="90000"/>
              </a:lnSpc>
              <a:spcBef>
                <a:spcPts val="1000"/>
              </a:spcBef>
              <a:spcAft>
                <a:spcPts val="0"/>
              </a:spcAft>
              <a:buClr>
                <a:schemeClr val="dk1"/>
              </a:buClr>
              <a:buSzPts val="2000"/>
              <a:buFont typeface="Arial"/>
              <a:buNone/>
            </a:pPr>
            <a:r>
              <a:t/>
            </a:r>
            <a:endParaRPr b="0" i="0" sz="2000" u="none" cap="none" strike="noStrike">
              <a:solidFill>
                <a:schemeClr val="dk1"/>
              </a:solidFill>
              <a:latin typeface="Garamond"/>
              <a:ea typeface="Garamond"/>
              <a:cs typeface="Garamond"/>
              <a:sym typeface="Garamond"/>
            </a:endParaRPr>
          </a:p>
          <a:p>
            <a:pPr indent="-76200" lvl="1" marL="6858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Gill Sans"/>
              <a:ea typeface="Gill Sans"/>
              <a:cs typeface="Gill Sans"/>
              <a:sym typeface="Gill Sans"/>
            </a:endParaRPr>
          </a:p>
        </p:txBody>
      </p:sp>
      <p:sp>
        <p:nvSpPr>
          <p:cNvPr id="126" name="Google Shape;126;p3"/>
          <p:cNvSpPr txBox="1"/>
          <p:nvPr/>
        </p:nvSpPr>
        <p:spPr>
          <a:xfrm>
            <a:off x="654238" y="4705492"/>
            <a:ext cx="10007666" cy="1729562"/>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800"/>
              <a:buFont typeface="Arial"/>
              <a:buNone/>
            </a:pPr>
            <a:r>
              <a:rPr b="1" i="0" lang="en-US" sz="2800" u="none" cap="none" strike="noStrike">
                <a:solidFill>
                  <a:schemeClr val="dk1"/>
                </a:solidFill>
                <a:latin typeface="Garamond"/>
                <a:ea typeface="Garamond"/>
                <a:cs typeface="Garamond"/>
                <a:sym typeface="Garamond"/>
              </a:rPr>
              <a:t>Additional Specific Company Supports</a:t>
            </a:r>
            <a:endParaRPr/>
          </a:p>
          <a:p>
            <a:pPr indent="-101600" lvl="0" marL="228600" marR="0" rtl="0" algn="l">
              <a:lnSpc>
                <a:spcPct val="90000"/>
              </a:lnSpc>
              <a:spcBef>
                <a:spcPts val="1000"/>
              </a:spcBef>
              <a:spcAft>
                <a:spcPts val="0"/>
              </a:spcAft>
              <a:buClr>
                <a:schemeClr val="dk1"/>
              </a:buClr>
              <a:buSzPts val="2000"/>
              <a:buFont typeface="Arial"/>
              <a:buNone/>
            </a:pPr>
            <a:r>
              <a:t/>
            </a:r>
            <a:endParaRPr b="0" i="0" sz="2000" u="none" cap="none" strike="noStrike">
              <a:solidFill>
                <a:schemeClr val="dk1"/>
              </a:solidFill>
              <a:latin typeface="Garamond"/>
              <a:ea typeface="Garamond"/>
              <a:cs typeface="Garamond"/>
              <a:sym typeface="Garamond"/>
            </a:endParaRPr>
          </a:p>
          <a:p>
            <a:pPr indent="-76200" lvl="1" marL="685800" marR="0" rtl="0" algn="l">
              <a:lnSpc>
                <a:spcPct val="90000"/>
              </a:lnSpc>
              <a:spcBef>
                <a:spcPts val="500"/>
              </a:spcBef>
              <a:spcAft>
                <a:spcPts val="0"/>
              </a:spcAft>
              <a:buClr>
                <a:schemeClr val="dk1"/>
              </a:buClr>
              <a:buSzPts val="2400"/>
              <a:buFont typeface="Arial"/>
              <a:buNone/>
            </a:pPr>
            <a:r>
              <a:t/>
            </a:r>
            <a:endParaRPr b="0" i="0" sz="2400" u="none" cap="none" strike="noStrike">
              <a:solidFill>
                <a:schemeClr val="dk1"/>
              </a:solidFill>
              <a:latin typeface="Gill Sans"/>
              <a:ea typeface="Gill Sans"/>
              <a:cs typeface="Gill Sans"/>
              <a:sym typeface="Gill Sans"/>
            </a:endParaRPr>
          </a:p>
        </p:txBody>
      </p:sp>
      <p:grpSp>
        <p:nvGrpSpPr>
          <p:cNvPr id="127" name="Google Shape;127;p3"/>
          <p:cNvGrpSpPr/>
          <p:nvPr/>
        </p:nvGrpSpPr>
        <p:grpSpPr>
          <a:xfrm>
            <a:off x="757564" y="3043768"/>
            <a:ext cx="10272841" cy="770463"/>
            <a:chOff x="0" y="2662810"/>
            <a:chExt cx="10272841" cy="770463"/>
          </a:xfrm>
        </p:grpSpPr>
        <p:sp>
          <p:nvSpPr>
            <p:cNvPr id="128" name="Google Shape;128;p3"/>
            <p:cNvSpPr/>
            <p:nvPr/>
          </p:nvSpPr>
          <p:spPr>
            <a:xfrm>
              <a:off x="0" y="2662810"/>
              <a:ext cx="1284105" cy="770463"/>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3"/>
            <p:cNvSpPr txBox="1"/>
            <p:nvPr/>
          </p:nvSpPr>
          <p:spPr>
            <a:xfrm>
              <a:off x="22566" y="2685376"/>
              <a:ext cx="1238973" cy="7253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lt1"/>
                </a:buClr>
                <a:buSzPts val="1600"/>
                <a:buFont typeface="Garamond"/>
                <a:buNone/>
              </a:pPr>
              <a:r>
                <a:rPr b="0" i="0" lang="en-US" sz="1600" u="none" cap="none" strike="noStrike">
                  <a:solidFill>
                    <a:schemeClr val="lt1"/>
                  </a:solidFill>
                  <a:latin typeface="Garamond"/>
                  <a:ea typeface="Garamond"/>
                  <a:cs typeface="Garamond"/>
                  <a:sym typeface="Garamond"/>
                </a:rPr>
                <a:t>Hiring</a:t>
              </a:r>
              <a:endParaRPr b="0" i="0" sz="1600" u="none" cap="none" strike="noStrike">
                <a:solidFill>
                  <a:schemeClr val="lt1"/>
                </a:solidFill>
                <a:latin typeface="Calibri"/>
                <a:ea typeface="Calibri"/>
                <a:cs typeface="Calibri"/>
                <a:sym typeface="Calibri"/>
              </a:endParaRPr>
            </a:p>
          </p:txBody>
        </p:sp>
        <p:sp>
          <p:nvSpPr>
            <p:cNvPr id="130" name="Google Shape;130;p3"/>
            <p:cNvSpPr/>
            <p:nvPr/>
          </p:nvSpPr>
          <p:spPr>
            <a:xfrm>
              <a:off x="1412515" y="2888812"/>
              <a:ext cx="272230" cy="318458"/>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3"/>
            <p:cNvSpPr txBox="1"/>
            <p:nvPr/>
          </p:nvSpPr>
          <p:spPr>
            <a:xfrm>
              <a:off x="1412515" y="2952504"/>
              <a:ext cx="190561" cy="19107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32" name="Google Shape;132;p3"/>
            <p:cNvSpPr/>
            <p:nvPr/>
          </p:nvSpPr>
          <p:spPr>
            <a:xfrm>
              <a:off x="1797747" y="2662810"/>
              <a:ext cx="1284105" cy="770463"/>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3"/>
            <p:cNvSpPr txBox="1"/>
            <p:nvPr/>
          </p:nvSpPr>
          <p:spPr>
            <a:xfrm>
              <a:off x="1820313" y="2685376"/>
              <a:ext cx="1238973" cy="7253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lt1"/>
                </a:buClr>
                <a:buSzPts val="1600"/>
                <a:buFont typeface="Garamond"/>
                <a:buNone/>
              </a:pPr>
              <a:r>
                <a:rPr b="0" i="0" lang="en-US" sz="1600" u="none" cap="none" strike="noStrike">
                  <a:solidFill>
                    <a:schemeClr val="lt1"/>
                  </a:solidFill>
                  <a:latin typeface="Garamond"/>
                  <a:ea typeface="Garamond"/>
                  <a:cs typeface="Garamond"/>
                  <a:sym typeface="Garamond"/>
                </a:rPr>
                <a:t>Onboarding</a:t>
              </a:r>
              <a:endParaRPr b="0" i="0" sz="1600" u="none" cap="none" strike="noStrike">
                <a:solidFill>
                  <a:schemeClr val="lt1"/>
                </a:solidFill>
                <a:latin typeface="Calibri"/>
                <a:ea typeface="Calibri"/>
                <a:cs typeface="Calibri"/>
                <a:sym typeface="Calibri"/>
              </a:endParaRPr>
            </a:p>
          </p:txBody>
        </p:sp>
        <p:sp>
          <p:nvSpPr>
            <p:cNvPr id="134" name="Google Shape;134;p3"/>
            <p:cNvSpPr/>
            <p:nvPr/>
          </p:nvSpPr>
          <p:spPr>
            <a:xfrm>
              <a:off x="3210263" y="2888812"/>
              <a:ext cx="272230" cy="318458"/>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3"/>
            <p:cNvSpPr txBox="1"/>
            <p:nvPr/>
          </p:nvSpPr>
          <p:spPr>
            <a:xfrm>
              <a:off x="3210263" y="2952504"/>
              <a:ext cx="190561" cy="19107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36" name="Google Shape;136;p3"/>
            <p:cNvSpPr/>
            <p:nvPr/>
          </p:nvSpPr>
          <p:spPr>
            <a:xfrm>
              <a:off x="3595494" y="2662810"/>
              <a:ext cx="1284105" cy="770463"/>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3"/>
            <p:cNvSpPr txBox="1"/>
            <p:nvPr/>
          </p:nvSpPr>
          <p:spPr>
            <a:xfrm>
              <a:off x="3618060" y="2685376"/>
              <a:ext cx="1238973" cy="7253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lt1"/>
                </a:buClr>
                <a:buSzPts val="1600"/>
                <a:buFont typeface="Garamond"/>
                <a:buNone/>
              </a:pPr>
              <a:r>
                <a:rPr b="0" i="0" lang="en-US" sz="1600" u="none" cap="none" strike="noStrike">
                  <a:solidFill>
                    <a:schemeClr val="lt1"/>
                  </a:solidFill>
                  <a:latin typeface="Garamond"/>
                  <a:ea typeface="Garamond"/>
                  <a:cs typeface="Garamond"/>
                  <a:sym typeface="Garamond"/>
                </a:rPr>
                <a:t>Upskilling</a:t>
              </a:r>
              <a:endParaRPr b="0" i="0" sz="1600" u="none" cap="none" strike="noStrike">
                <a:solidFill>
                  <a:schemeClr val="lt1"/>
                </a:solidFill>
                <a:latin typeface="Calibri"/>
                <a:ea typeface="Calibri"/>
                <a:cs typeface="Calibri"/>
                <a:sym typeface="Calibri"/>
              </a:endParaRPr>
            </a:p>
          </p:txBody>
        </p:sp>
        <p:sp>
          <p:nvSpPr>
            <p:cNvPr id="138" name="Google Shape;138;p3"/>
            <p:cNvSpPr/>
            <p:nvPr/>
          </p:nvSpPr>
          <p:spPr>
            <a:xfrm>
              <a:off x="5008010" y="2888812"/>
              <a:ext cx="272230" cy="318458"/>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3"/>
            <p:cNvSpPr txBox="1"/>
            <p:nvPr/>
          </p:nvSpPr>
          <p:spPr>
            <a:xfrm>
              <a:off x="5008010" y="2952504"/>
              <a:ext cx="190561" cy="19107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40" name="Google Shape;140;p3"/>
            <p:cNvSpPr/>
            <p:nvPr/>
          </p:nvSpPr>
          <p:spPr>
            <a:xfrm>
              <a:off x="5393242" y="2662810"/>
              <a:ext cx="1284105" cy="770463"/>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3"/>
            <p:cNvSpPr txBox="1"/>
            <p:nvPr/>
          </p:nvSpPr>
          <p:spPr>
            <a:xfrm>
              <a:off x="5415808" y="2685376"/>
              <a:ext cx="1238973" cy="7253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lt1"/>
                </a:buClr>
                <a:buSzPts val="1600"/>
                <a:buFont typeface="Garamond"/>
                <a:buNone/>
              </a:pPr>
              <a:r>
                <a:rPr b="0" i="0" lang="en-US" sz="1600" u="none" cap="none" strike="noStrike">
                  <a:solidFill>
                    <a:schemeClr val="lt1"/>
                  </a:solidFill>
                  <a:latin typeface="Garamond"/>
                  <a:ea typeface="Garamond"/>
                  <a:cs typeface="Garamond"/>
                  <a:sym typeface="Garamond"/>
                </a:rPr>
                <a:t>Advancement</a:t>
              </a:r>
              <a:endParaRPr b="0" i="0" sz="1600" u="none" cap="none" strike="noStrike">
                <a:solidFill>
                  <a:schemeClr val="lt1"/>
                </a:solidFill>
                <a:latin typeface="Calibri"/>
                <a:ea typeface="Calibri"/>
                <a:cs typeface="Calibri"/>
                <a:sym typeface="Calibri"/>
              </a:endParaRPr>
            </a:p>
          </p:txBody>
        </p:sp>
        <p:sp>
          <p:nvSpPr>
            <p:cNvPr id="142" name="Google Shape;142;p3"/>
            <p:cNvSpPr/>
            <p:nvPr/>
          </p:nvSpPr>
          <p:spPr>
            <a:xfrm>
              <a:off x="6805757" y="2888812"/>
              <a:ext cx="272230" cy="318458"/>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3"/>
            <p:cNvSpPr txBox="1"/>
            <p:nvPr/>
          </p:nvSpPr>
          <p:spPr>
            <a:xfrm>
              <a:off x="6805757" y="2952504"/>
              <a:ext cx="190561" cy="19107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44" name="Google Shape;144;p3"/>
            <p:cNvSpPr/>
            <p:nvPr/>
          </p:nvSpPr>
          <p:spPr>
            <a:xfrm>
              <a:off x="7190989" y="2662810"/>
              <a:ext cx="1284105" cy="770463"/>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3"/>
            <p:cNvSpPr txBox="1"/>
            <p:nvPr/>
          </p:nvSpPr>
          <p:spPr>
            <a:xfrm>
              <a:off x="7213555" y="2685376"/>
              <a:ext cx="1238973" cy="7253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lt1"/>
                </a:buClr>
                <a:buSzPts val="1600"/>
                <a:buFont typeface="Garamond"/>
                <a:buNone/>
              </a:pPr>
              <a:r>
                <a:rPr b="0" i="0" lang="en-US" sz="1600" u="none" cap="none" strike="noStrike">
                  <a:solidFill>
                    <a:schemeClr val="lt1"/>
                  </a:solidFill>
                  <a:latin typeface="Garamond"/>
                  <a:ea typeface="Garamond"/>
                  <a:cs typeface="Garamond"/>
                  <a:sym typeface="Garamond"/>
                </a:rPr>
                <a:t>Retention</a:t>
              </a:r>
              <a:endParaRPr b="0" i="0" sz="1600" u="none" cap="none" strike="noStrike">
                <a:solidFill>
                  <a:schemeClr val="lt1"/>
                </a:solidFill>
                <a:latin typeface="Calibri"/>
                <a:ea typeface="Calibri"/>
                <a:cs typeface="Calibri"/>
                <a:sym typeface="Calibri"/>
              </a:endParaRPr>
            </a:p>
          </p:txBody>
        </p:sp>
        <p:sp>
          <p:nvSpPr>
            <p:cNvPr id="146" name="Google Shape;146;p3"/>
            <p:cNvSpPr/>
            <p:nvPr/>
          </p:nvSpPr>
          <p:spPr>
            <a:xfrm>
              <a:off x="8603505" y="2888812"/>
              <a:ext cx="272230" cy="318458"/>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3"/>
            <p:cNvSpPr txBox="1"/>
            <p:nvPr/>
          </p:nvSpPr>
          <p:spPr>
            <a:xfrm>
              <a:off x="8603505" y="2952504"/>
              <a:ext cx="190561" cy="191074"/>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48" name="Google Shape;148;p3"/>
            <p:cNvSpPr/>
            <p:nvPr/>
          </p:nvSpPr>
          <p:spPr>
            <a:xfrm>
              <a:off x="8988736" y="2662810"/>
              <a:ext cx="1284105" cy="770463"/>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3"/>
            <p:cNvSpPr txBox="1"/>
            <p:nvPr/>
          </p:nvSpPr>
          <p:spPr>
            <a:xfrm>
              <a:off x="9011302" y="2685376"/>
              <a:ext cx="1238973" cy="7253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lt1"/>
                </a:buClr>
                <a:buSzPts val="1600"/>
                <a:buFont typeface="Garamond"/>
                <a:buNone/>
              </a:pPr>
              <a:r>
                <a:rPr b="0" i="0" lang="en-US" sz="1600" u="none" cap="none" strike="noStrike">
                  <a:solidFill>
                    <a:schemeClr val="lt1"/>
                  </a:solidFill>
                  <a:latin typeface="Garamond"/>
                  <a:ea typeface="Garamond"/>
                  <a:cs typeface="Garamond"/>
                  <a:sym typeface="Garamond"/>
                </a:rPr>
                <a:t>Confidence</a:t>
              </a:r>
              <a:endParaRPr b="0" i="0" sz="1600" u="none" cap="none" strike="noStrike">
                <a:solidFill>
                  <a:schemeClr val="lt1"/>
                </a:solidFill>
                <a:latin typeface="Calibri"/>
                <a:ea typeface="Calibri"/>
                <a:cs typeface="Calibri"/>
                <a:sym typeface="Calibri"/>
              </a:endParaRPr>
            </a:p>
          </p:txBody>
        </p:sp>
      </p:grpSp>
      <p:grpSp>
        <p:nvGrpSpPr>
          <p:cNvPr id="150" name="Google Shape;150;p3"/>
          <p:cNvGrpSpPr/>
          <p:nvPr/>
        </p:nvGrpSpPr>
        <p:grpSpPr>
          <a:xfrm>
            <a:off x="761718" y="5490188"/>
            <a:ext cx="4719138" cy="745127"/>
            <a:chOff x="4154" y="784696"/>
            <a:chExt cx="4719138" cy="745127"/>
          </a:xfrm>
        </p:grpSpPr>
        <p:sp>
          <p:nvSpPr>
            <p:cNvPr id="151" name="Google Shape;151;p3"/>
            <p:cNvSpPr/>
            <p:nvPr/>
          </p:nvSpPr>
          <p:spPr>
            <a:xfrm>
              <a:off x="4154" y="784696"/>
              <a:ext cx="1241878" cy="745127"/>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3"/>
            <p:cNvSpPr txBox="1"/>
            <p:nvPr/>
          </p:nvSpPr>
          <p:spPr>
            <a:xfrm>
              <a:off x="25978" y="806520"/>
              <a:ext cx="1198230" cy="701479"/>
            </a:xfrm>
            <a:prstGeom prst="rect">
              <a:avLst/>
            </a:prstGeom>
            <a:noFill/>
            <a:ln>
              <a:noFill/>
            </a:ln>
          </p:spPr>
          <p:txBody>
            <a:bodyPr anchorCtr="0" anchor="ctr" bIns="68575" lIns="68575" spcFirstLastPara="1" rIns="68575" wrap="square" tIns="68575">
              <a:noAutofit/>
            </a:bodyPr>
            <a:lstStyle/>
            <a:p>
              <a:pPr indent="0" lvl="0" marL="0" marR="0" rtl="0" algn="ctr">
                <a:lnSpc>
                  <a:spcPct val="90000"/>
                </a:lnSpc>
                <a:spcBef>
                  <a:spcPts val="0"/>
                </a:spcBef>
                <a:spcAft>
                  <a:spcPts val="0"/>
                </a:spcAft>
                <a:buClr>
                  <a:schemeClr val="lt1"/>
                </a:buClr>
                <a:buSzPts val="1800"/>
                <a:buFont typeface="Garamond"/>
                <a:buNone/>
              </a:pPr>
              <a:r>
                <a:rPr b="0" i="0" lang="en-US" sz="1800" u="none" cap="none" strike="noStrike">
                  <a:solidFill>
                    <a:schemeClr val="lt1"/>
                  </a:solidFill>
                  <a:latin typeface="Garamond"/>
                  <a:ea typeface="Garamond"/>
                  <a:cs typeface="Garamond"/>
                  <a:sym typeface="Garamond"/>
                </a:rPr>
                <a:t>ERGs</a:t>
              </a:r>
              <a:endParaRPr b="0" i="0" sz="1800" u="none" cap="none" strike="noStrike">
                <a:solidFill>
                  <a:schemeClr val="lt1"/>
                </a:solidFill>
                <a:latin typeface="Calibri"/>
                <a:ea typeface="Calibri"/>
                <a:cs typeface="Calibri"/>
                <a:sym typeface="Calibri"/>
              </a:endParaRPr>
            </a:p>
          </p:txBody>
        </p:sp>
        <p:sp>
          <p:nvSpPr>
            <p:cNvPr id="153" name="Google Shape;153;p3"/>
            <p:cNvSpPr/>
            <p:nvPr/>
          </p:nvSpPr>
          <p:spPr>
            <a:xfrm>
              <a:off x="1370221" y="1003267"/>
              <a:ext cx="263278" cy="307985"/>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3"/>
            <p:cNvSpPr txBox="1"/>
            <p:nvPr/>
          </p:nvSpPr>
          <p:spPr>
            <a:xfrm>
              <a:off x="1370221" y="1064864"/>
              <a:ext cx="184295" cy="184791"/>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55" name="Google Shape;155;p3"/>
            <p:cNvSpPr/>
            <p:nvPr/>
          </p:nvSpPr>
          <p:spPr>
            <a:xfrm>
              <a:off x="1742784" y="784696"/>
              <a:ext cx="1241878" cy="745127"/>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3"/>
            <p:cNvSpPr txBox="1"/>
            <p:nvPr/>
          </p:nvSpPr>
          <p:spPr>
            <a:xfrm>
              <a:off x="1764608" y="806520"/>
              <a:ext cx="1198230" cy="701479"/>
            </a:xfrm>
            <a:prstGeom prst="rect">
              <a:avLst/>
            </a:prstGeom>
            <a:noFill/>
            <a:ln>
              <a:noFill/>
            </a:ln>
          </p:spPr>
          <p:txBody>
            <a:bodyPr anchorCtr="0" anchor="ctr" bIns="68575" lIns="68575" spcFirstLastPara="1" rIns="68575" wrap="square" tIns="68575">
              <a:noAutofit/>
            </a:bodyPr>
            <a:lstStyle/>
            <a:p>
              <a:pPr indent="0" lvl="0" marL="0" marR="0" rtl="0" algn="ctr">
                <a:lnSpc>
                  <a:spcPct val="90000"/>
                </a:lnSpc>
                <a:spcBef>
                  <a:spcPts val="0"/>
                </a:spcBef>
                <a:spcAft>
                  <a:spcPts val="0"/>
                </a:spcAft>
                <a:buClr>
                  <a:schemeClr val="lt1"/>
                </a:buClr>
                <a:buSzPts val="1800"/>
                <a:buFont typeface="Garamond"/>
                <a:buNone/>
              </a:pPr>
              <a:r>
                <a:rPr b="0" i="0" lang="en-US" sz="1800" u="none" cap="none" strike="noStrike">
                  <a:solidFill>
                    <a:schemeClr val="lt1"/>
                  </a:solidFill>
                  <a:latin typeface="Garamond"/>
                  <a:ea typeface="Garamond"/>
                  <a:cs typeface="Garamond"/>
                  <a:sym typeface="Garamond"/>
                </a:rPr>
                <a:t>Manager Training</a:t>
              </a:r>
              <a:endParaRPr/>
            </a:p>
          </p:txBody>
        </p:sp>
        <p:sp>
          <p:nvSpPr>
            <p:cNvPr id="157" name="Google Shape;157;p3"/>
            <p:cNvSpPr/>
            <p:nvPr/>
          </p:nvSpPr>
          <p:spPr>
            <a:xfrm>
              <a:off x="3108851" y="1003267"/>
              <a:ext cx="263278" cy="307985"/>
            </a:xfrm>
            <a:prstGeom prst="rightArrow">
              <a:avLst>
                <a:gd fmla="val 60000" name="adj1"/>
                <a:gd fmla="val 50000" name="adj2"/>
              </a:avLst>
            </a:prstGeom>
            <a:solidFill>
              <a:srgbClr val="A8A9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3"/>
            <p:cNvSpPr txBox="1"/>
            <p:nvPr/>
          </p:nvSpPr>
          <p:spPr>
            <a:xfrm>
              <a:off x="3108851" y="1064864"/>
              <a:ext cx="184295" cy="184791"/>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300"/>
                <a:buFont typeface="Calibri"/>
                <a:buNone/>
              </a:pPr>
              <a:r>
                <a:t/>
              </a:r>
              <a:endParaRPr b="0" i="0" sz="1300" u="none" cap="none" strike="noStrike">
                <a:solidFill>
                  <a:schemeClr val="lt1"/>
                </a:solidFill>
                <a:latin typeface="Calibri"/>
                <a:ea typeface="Calibri"/>
                <a:cs typeface="Calibri"/>
                <a:sym typeface="Calibri"/>
              </a:endParaRPr>
            </a:p>
          </p:txBody>
        </p:sp>
        <p:sp>
          <p:nvSpPr>
            <p:cNvPr id="159" name="Google Shape;159;p3"/>
            <p:cNvSpPr/>
            <p:nvPr/>
          </p:nvSpPr>
          <p:spPr>
            <a:xfrm>
              <a:off x="3481414" y="784696"/>
              <a:ext cx="1241878" cy="745127"/>
            </a:xfrm>
            <a:prstGeom prst="roundRect">
              <a:avLst>
                <a:gd fmla="val 10000" name="adj"/>
              </a:avLst>
            </a:prstGeom>
            <a:solidFill>
              <a:schemeClr val="accent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3"/>
            <p:cNvSpPr txBox="1"/>
            <p:nvPr/>
          </p:nvSpPr>
          <p:spPr>
            <a:xfrm>
              <a:off x="3503238" y="806520"/>
              <a:ext cx="1198230" cy="701479"/>
            </a:xfrm>
            <a:prstGeom prst="rect">
              <a:avLst/>
            </a:prstGeom>
            <a:noFill/>
            <a:ln>
              <a:noFill/>
            </a:ln>
          </p:spPr>
          <p:txBody>
            <a:bodyPr anchorCtr="0" anchor="ctr" bIns="68575" lIns="68575" spcFirstLastPara="1" rIns="68575" wrap="square" tIns="68575">
              <a:noAutofit/>
            </a:bodyPr>
            <a:lstStyle/>
            <a:p>
              <a:pPr indent="0" lvl="0" marL="0" marR="0" rtl="0" algn="ctr">
                <a:lnSpc>
                  <a:spcPct val="90000"/>
                </a:lnSpc>
                <a:spcBef>
                  <a:spcPts val="0"/>
                </a:spcBef>
                <a:spcAft>
                  <a:spcPts val="0"/>
                </a:spcAft>
                <a:buClr>
                  <a:schemeClr val="lt1"/>
                </a:buClr>
                <a:buSzPts val="1800"/>
                <a:buFont typeface="Garamond"/>
                <a:buNone/>
              </a:pPr>
              <a:r>
                <a:rPr b="0" i="0" lang="en-US" sz="1800" u="none" cap="none" strike="noStrike">
                  <a:solidFill>
                    <a:schemeClr val="lt1"/>
                  </a:solidFill>
                  <a:latin typeface="Garamond"/>
                  <a:ea typeface="Garamond"/>
                  <a:cs typeface="Garamond"/>
                  <a:sym typeface="Garamond"/>
                </a:rPr>
                <a:t>Mentorship</a:t>
              </a:r>
              <a:endParaRPr b="0" i="0" sz="1800" u="none" cap="none" strike="noStrike">
                <a:solidFill>
                  <a:schemeClr val="lt1"/>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Executive Summary of Recommendations</a:t>
            </a:r>
            <a:endParaRPr/>
          </a:p>
        </p:txBody>
      </p:sp>
      <p:sp>
        <p:nvSpPr>
          <p:cNvPr id="166" name="Google Shape;166;p4"/>
          <p:cNvSpPr txBox="1"/>
          <p:nvPr>
            <p:ph idx="1" type="body"/>
          </p:nvPr>
        </p:nvSpPr>
        <p:spPr>
          <a:xfrm>
            <a:off x="838200" y="1825625"/>
            <a:ext cx="5181600" cy="4124602"/>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Clearly document the timeline in which an individual can expect promotions throughout their career at the company, accompanied by specific skills or competencies required to receive each promotion; consider how all work, even that typically considered “non-promotable” can relate to an individual’s advancement.  </a:t>
            </a:r>
            <a:endParaRPr/>
          </a:p>
          <a:p>
            <a:pPr indent="-228600" lvl="0" marL="228600" rtl="0" algn="l">
              <a:lnSpc>
                <a:spcPct val="100000"/>
              </a:lnSpc>
              <a:spcBef>
                <a:spcPts val="100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Develop clear and thorough onboarding processes for new hires; consider onboarding new hires together in a cohort to eliminate imposter syndrome and facilitate connections.  </a:t>
            </a:r>
            <a:endParaRPr/>
          </a:p>
          <a:p>
            <a:pPr indent="-228600" lvl="0" marL="228600" rtl="0" algn="l">
              <a:lnSpc>
                <a:spcPct val="90000"/>
              </a:lnSpc>
              <a:spcBef>
                <a:spcPts val="100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Designate time for employees to focus on “upskilling;” also consider providing paid opportunities for “upskilling;” such as through courses, guest speakers, and conference attendance.  </a:t>
            </a:r>
            <a:endParaRPr/>
          </a:p>
          <a:p>
            <a:pPr indent="-228600" lvl="0" marL="228600" rtl="0" algn="l">
              <a:lnSpc>
                <a:spcPct val="90000"/>
              </a:lnSpc>
              <a:spcBef>
                <a:spcPts val="1000"/>
              </a:spcBef>
              <a:spcAft>
                <a:spcPts val="0"/>
              </a:spcAft>
              <a:buClr>
                <a:srgbClr val="000000"/>
              </a:buClr>
              <a:buSzPts val="1600"/>
              <a:buChar char="•"/>
            </a:pPr>
            <a:r>
              <a:rPr b="0" i="0" lang="en-US" sz="1600">
                <a:solidFill>
                  <a:srgbClr val="000000"/>
                </a:solidFill>
                <a:latin typeface="Garamond"/>
                <a:ea typeface="Garamond"/>
                <a:cs typeface="Garamond"/>
                <a:sym typeface="Garamond"/>
              </a:rPr>
              <a:t>Provide trainings to managers on how to identify and avoid gender and racial bias on their teams.  </a:t>
            </a:r>
            <a:endParaRPr/>
          </a:p>
          <a:p>
            <a:pPr indent="-133350" lvl="0" marL="228600" rtl="0" algn="l">
              <a:lnSpc>
                <a:spcPct val="90000"/>
              </a:lnSpc>
              <a:spcBef>
                <a:spcPts val="1000"/>
              </a:spcBef>
              <a:spcAft>
                <a:spcPts val="0"/>
              </a:spcAft>
              <a:buClr>
                <a:schemeClr val="dk1"/>
              </a:buClr>
              <a:buSzPts val="1500"/>
              <a:buFont typeface="Arial"/>
              <a:buNone/>
            </a:pPr>
            <a:r>
              <a:t/>
            </a:r>
            <a:endParaRPr b="0" i="0" sz="1500">
              <a:solidFill>
                <a:srgbClr val="000000"/>
              </a:solidFill>
              <a:latin typeface="Garamond"/>
              <a:ea typeface="Garamond"/>
              <a:cs typeface="Garamond"/>
              <a:sym typeface="Garamond"/>
            </a:endParaRPr>
          </a:p>
        </p:txBody>
      </p:sp>
      <p:sp>
        <p:nvSpPr>
          <p:cNvPr id="167" name="Google Shape;167;p4"/>
          <p:cNvSpPr txBox="1"/>
          <p:nvPr>
            <p:ph idx="2" type="body"/>
          </p:nvPr>
        </p:nvSpPr>
        <p:spPr>
          <a:xfrm>
            <a:off x="6172200" y="1825625"/>
            <a:ext cx="5181600" cy="4667250"/>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When relevant, support ERGs by ensuring that they are active, that they are a safe space to share concerns, and that ERGs leaders are recognized for the time they spend facilitating these spaces. For companies who do not have ERGs, consider encouraging or funding individuals to participate in identity-based support organizations or conferences to facilitate connections.  </a:t>
            </a:r>
            <a:endParaRPr/>
          </a:p>
          <a:p>
            <a:pPr indent="-228600" lvl="0" marL="228600" rtl="0" algn="l">
              <a:lnSpc>
                <a:spcPct val="120000"/>
              </a:lnSpc>
              <a:spcBef>
                <a:spcPts val="100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Develop formal mentorship pairing processes that, when feasible, prioritize similarities in identity, technical skills, and career track. For those individuals who are questioning what career path to follow, find mentors who can specifically focus on the pros and cons of multiple paths. Be sure that potential mentors understand the time commitment necessary to be of service. (note that this could be relevant for RTC as well)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3230c1e3931_5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Executive Summary of Recommendations</a:t>
            </a:r>
            <a:endParaRPr/>
          </a:p>
        </p:txBody>
      </p:sp>
      <p:sp>
        <p:nvSpPr>
          <p:cNvPr id="173" name="Google Shape;173;g3230c1e3931_5_0"/>
          <p:cNvSpPr txBox="1"/>
          <p:nvPr>
            <p:ph idx="1" type="body"/>
          </p:nvPr>
        </p:nvSpPr>
        <p:spPr>
          <a:xfrm>
            <a:off x="838200" y="1825625"/>
            <a:ext cx="5181600" cy="41247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Clearly document the timeline in which an individual can expect promotions throughout their career at the company, accompanied by specific skills or competencies required to receive each promotion; consider how all work, even that typically considered “non-promotable” can relate to an individual’s advancement.  </a:t>
            </a:r>
            <a:endParaRPr/>
          </a:p>
          <a:p>
            <a:pPr indent="-228600" lvl="0" marL="228600" rtl="0" algn="l">
              <a:lnSpc>
                <a:spcPct val="100000"/>
              </a:lnSpc>
              <a:spcBef>
                <a:spcPts val="100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Develop clear and thorough onboarding processes for new hires; consider onboarding new hires together in a cohort to eliminate imposter syndrome and facilitate connections.  </a:t>
            </a:r>
            <a:endParaRPr/>
          </a:p>
          <a:p>
            <a:pPr indent="-228600" lvl="0" marL="228600" rtl="0" algn="l">
              <a:lnSpc>
                <a:spcPct val="90000"/>
              </a:lnSpc>
              <a:spcBef>
                <a:spcPts val="100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Designate time for employees to focus on “upskilling;” also consider providing paid opportunities for “upskilling;” such as through courses, guest speakers, and conference attendance.  </a:t>
            </a:r>
            <a:endParaRPr/>
          </a:p>
          <a:p>
            <a:pPr indent="-228600" lvl="0" marL="228600" rtl="0" algn="l">
              <a:lnSpc>
                <a:spcPct val="90000"/>
              </a:lnSpc>
              <a:spcBef>
                <a:spcPts val="1000"/>
              </a:spcBef>
              <a:spcAft>
                <a:spcPts val="0"/>
              </a:spcAft>
              <a:buClr>
                <a:srgbClr val="000000"/>
              </a:buClr>
              <a:buSzPts val="1600"/>
              <a:buChar char="•"/>
            </a:pPr>
            <a:r>
              <a:rPr b="0" i="0" lang="en-US" sz="1600">
                <a:solidFill>
                  <a:srgbClr val="000000"/>
                </a:solidFill>
                <a:latin typeface="Garamond"/>
                <a:ea typeface="Garamond"/>
                <a:cs typeface="Garamond"/>
                <a:sym typeface="Garamond"/>
              </a:rPr>
              <a:t>Provide trainings to managers on how to identify and avoid gender and racial bias on their teams.  </a:t>
            </a:r>
            <a:endParaRPr/>
          </a:p>
          <a:p>
            <a:pPr indent="-133350" lvl="0" marL="228600" rtl="0" algn="l">
              <a:lnSpc>
                <a:spcPct val="90000"/>
              </a:lnSpc>
              <a:spcBef>
                <a:spcPts val="1000"/>
              </a:spcBef>
              <a:spcAft>
                <a:spcPts val="0"/>
              </a:spcAft>
              <a:buClr>
                <a:schemeClr val="dk1"/>
              </a:buClr>
              <a:buSzPts val="1500"/>
              <a:buFont typeface="Arial"/>
              <a:buNone/>
            </a:pPr>
            <a:r>
              <a:t/>
            </a:r>
            <a:endParaRPr b="0" i="0" sz="1500">
              <a:solidFill>
                <a:srgbClr val="000000"/>
              </a:solidFill>
              <a:latin typeface="Garamond"/>
              <a:ea typeface="Garamond"/>
              <a:cs typeface="Garamond"/>
              <a:sym typeface="Garamond"/>
            </a:endParaRPr>
          </a:p>
        </p:txBody>
      </p:sp>
      <p:sp>
        <p:nvSpPr>
          <p:cNvPr id="174" name="Google Shape;174;g3230c1e3931_5_0"/>
          <p:cNvSpPr txBox="1"/>
          <p:nvPr>
            <p:ph idx="2" type="body"/>
          </p:nvPr>
        </p:nvSpPr>
        <p:spPr>
          <a:xfrm>
            <a:off x="6172200" y="1825625"/>
            <a:ext cx="5181600" cy="4667400"/>
          </a:xfrm>
          <a:prstGeom prst="rect">
            <a:avLst/>
          </a:prstGeom>
          <a:noFill/>
          <a:ln>
            <a:noFill/>
          </a:ln>
        </p:spPr>
        <p:txBody>
          <a:bodyPr anchorCtr="0" anchor="t" bIns="45700" lIns="91425" spcFirstLastPara="1" rIns="91425" wrap="square" tIns="45700">
            <a:normAutofit/>
          </a:bodyPr>
          <a:lstStyle/>
          <a:p>
            <a:pPr indent="-228600" lvl="0" marL="228600" rtl="0" algn="l">
              <a:lnSpc>
                <a:spcPct val="120000"/>
              </a:lnSpc>
              <a:spcBef>
                <a:spcPts val="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When relevant, support ERGs by ensuring that they are active, that they are a safe space to share concerns, and that ERGs leaders are recognized for the time they spend facilitating these spaces. For companies who do not have ERGs, consider encouraging or funding individuals to participate in identity-based support organizations or conferences to facilitate connections.  </a:t>
            </a:r>
            <a:endParaRPr/>
          </a:p>
          <a:p>
            <a:pPr indent="-228600" lvl="0" marL="228600" rtl="0" algn="l">
              <a:lnSpc>
                <a:spcPct val="120000"/>
              </a:lnSpc>
              <a:spcBef>
                <a:spcPts val="1000"/>
              </a:spcBef>
              <a:spcAft>
                <a:spcPts val="0"/>
              </a:spcAft>
              <a:buClr>
                <a:srgbClr val="000000"/>
              </a:buClr>
              <a:buSzPts val="1600"/>
              <a:buFont typeface="Arial"/>
              <a:buChar char="•"/>
            </a:pPr>
            <a:r>
              <a:rPr b="0" i="0" lang="en-US" sz="1600">
                <a:solidFill>
                  <a:srgbClr val="000000"/>
                </a:solidFill>
                <a:latin typeface="Garamond"/>
                <a:ea typeface="Garamond"/>
                <a:cs typeface="Garamond"/>
                <a:sym typeface="Garamond"/>
              </a:rPr>
              <a:t>Develop formal mentorship pairing processes that, when feasible, prioritize similarities in identity, technical skills, and career track. For those individuals who are questioning what career path to follow, find mentors who can specifically focus on the pros and cons of multiple paths. Be sure that potential mentors understand the time commitment necessary to be of service. (note that this could be relevant for RTC as well)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Hiring</a:t>
            </a:r>
            <a:endParaRPr/>
          </a:p>
        </p:txBody>
      </p:sp>
      <p:sp>
        <p:nvSpPr>
          <p:cNvPr id="180" name="Google Shape;180;p5"/>
          <p:cNvSpPr txBox="1"/>
          <p:nvPr>
            <p:ph idx="1" type="body"/>
          </p:nvPr>
        </p:nvSpPr>
        <p:spPr>
          <a:xfrm>
            <a:off x="747617" y="1997640"/>
            <a:ext cx="4784002" cy="172956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latin typeface="Garamond"/>
                <a:ea typeface="Garamond"/>
                <a:cs typeface="Garamond"/>
                <a:sym typeface="Garamond"/>
              </a:rPr>
              <a:t>Challenges</a:t>
            </a:r>
            <a:r>
              <a:rPr b="1" lang="en-US">
                <a:latin typeface="Garamond"/>
                <a:ea typeface="Garamond"/>
                <a:cs typeface="Garamond"/>
                <a:sym typeface="Garamond"/>
              </a:rPr>
              <a:t> </a:t>
            </a:r>
            <a:r>
              <a:rPr lang="en-US">
                <a:latin typeface="Garamond"/>
                <a:ea typeface="Garamond"/>
                <a:cs typeface="Garamond"/>
                <a:sym typeface="Garamond"/>
              </a:rPr>
              <a:t>Experienced:</a:t>
            </a:r>
            <a:endParaRPr/>
          </a:p>
          <a:p>
            <a:pPr indent="-228600" lvl="0" marL="228600" rtl="0" algn="l">
              <a:lnSpc>
                <a:spcPct val="90000"/>
              </a:lnSpc>
              <a:spcBef>
                <a:spcPts val="1000"/>
              </a:spcBef>
              <a:spcAft>
                <a:spcPts val="0"/>
              </a:spcAft>
              <a:buClr>
                <a:schemeClr val="dk1"/>
              </a:buClr>
              <a:buSzPts val="2000"/>
              <a:buChar char="•"/>
            </a:pPr>
            <a:r>
              <a:rPr lang="en-US" sz="2000">
                <a:latin typeface="Garamond"/>
                <a:ea typeface="Garamond"/>
                <a:cs typeface="Garamond"/>
                <a:sym typeface="Garamond"/>
              </a:rPr>
              <a:t>Cold applying with little success</a:t>
            </a:r>
            <a:endParaRPr/>
          </a:p>
          <a:p>
            <a:pPr indent="-228600" lvl="0" marL="228600" rtl="0" algn="l">
              <a:lnSpc>
                <a:spcPct val="90000"/>
              </a:lnSpc>
              <a:spcBef>
                <a:spcPts val="1000"/>
              </a:spcBef>
              <a:spcAft>
                <a:spcPts val="0"/>
              </a:spcAft>
              <a:buClr>
                <a:schemeClr val="dk1"/>
              </a:buClr>
              <a:buSzPts val="2000"/>
              <a:buChar char="•"/>
            </a:pPr>
            <a:r>
              <a:rPr lang="en-US" sz="2000">
                <a:latin typeface="Garamond"/>
                <a:ea typeface="Garamond"/>
                <a:cs typeface="Garamond"/>
                <a:sym typeface="Garamond"/>
              </a:rPr>
              <a:t>Gender bias in hiring men over women</a:t>
            </a:r>
            <a:endParaRPr/>
          </a:p>
          <a:p>
            <a:pPr indent="-76200" lvl="1" marL="685800" rtl="0" algn="l">
              <a:lnSpc>
                <a:spcPct val="90000"/>
              </a:lnSpc>
              <a:spcBef>
                <a:spcPts val="500"/>
              </a:spcBef>
              <a:spcAft>
                <a:spcPts val="0"/>
              </a:spcAft>
              <a:buClr>
                <a:schemeClr val="dk1"/>
              </a:buClr>
              <a:buSzPts val="2400"/>
              <a:buNone/>
            </a:pPr>
            <a:r>
              <a:t/>
            </a:r>
            <a:endParaRPr/>
          </a:p>
        </p:txBody>
      </p:sp>
      <p:sp>
        <p:nvSpPr>
          <p:cNvPr id="181" name="Google Shape;181;p5"/>
          <p:cNvSpPr/>
          <p:nvPr/>
        </p:nvSpPr>
        <p:spPr>
          <a:xfrm>
            <a:off x="6198171" y="1933951"/>
            <a:ext cx="3657600" cy="1353312"/>
          </a:xfrm>
          <a:prstGeom prst="wedgeRoundRectCallout">
            <a:avLst>
              <a:gd fmla="val -20833" name="adj1"/>
              <a:gd fmla="val 80026" name="adj2"/>
              <a:gd fmla="val 16667"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chemeClr val="lt1"/>
                </a:solidFill>
                <a:latin typeface="Garamond"/>
                <a:ea typeface="Garamond"/>
                <a:cs typeface="Garamond"/>
                <a:sym typeface="Garamond"/>
              </a:rPr>
              <a:t>“I felt like I was in some interviews I was not picked basically because I was a woman” </a:t>
            </a:r>
            <a:endParaRPr sz="1800">
              <a:solidFill>
                <a:schemeClr val="lt1"/>
              </a:solidFill>
              <a:latin typeface="Calibri"/>
              <a:ea typeface="Calibri"/>
              <a:cs typeface="Calibri"/>
              <a:sym typeface="Calibri"/>
            </a:endParaRPr>
          </a:p>
        </p:txBody>
      </p:sp>
      <p:sp>
        <p:nvSpPr>
          <p:cNvPr id="182" name="Google Shape;182;p5"/>
          <p:cNvSpPr txBox="1"/>
          <p:nvPr/>
        </p:nvSpPr>
        <p:spPr>
          <a:xfrm>
            <a:off x="747617" y="3850507"/>
            <a:ext cx="5717384" cy="3594938"/>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accent2"/>
              </a:buClr>
              <a:buSzPts val="2800"/>
              <a:buFont typeface="Arial"/>
              <a:buNone/>
            </a:pPr>
            <a:r>
              <a:rPr b="0" lang="en-US" sz="2800" u="none">
                <a:solidFill>
                  <a:schemeClr val="accent2"/>
                </a:solidFill>
                <a:latin typeface="Garamond"/>
                <a:ea typeface="Garamond"/>
                <a:cs typeface="Garamond"/>
                <a:sym typeface="Garamond"/>
              </a:rPr>
              <a:t>Recommendations:</a:t>
            </a:r>
            <a:endParaRPr/>
          </a:p>
          <a:p>
            <a:pPr indent="-228600" lvl="0" marL="228600" marR="0" rtl="0" algn="l">
              <a:lnSpc>
                <a:spcPct val="90000"/>
              </a:lnSpc>
              <a:spcBef>
                <a:spcPts val="1000"/>
              </a:spcBef>
              <a:spcAft>
                <a:spcPts val="0"/>
              </a:spcAft>
              <a:buClr>
                <a:schemeClr val="dk1"/>
              </a:buClr>
              <a:buSzPts val="1800"/>
              <a:buFont typeface="Arial"/>
              <a:buChar char="•"/>
            </a:pPr>
            <a:r>
              <a:rPr b="0" lang="en-US" sz="1800" u="none">
                <a:solidFill>
                  <a:schemeClr val="dk1"/>
                </a:solidFill>
                <a:latin typeface="Garamond"/>
                <a:ea typeface="Garamond"/>
                <a:cs typeface="Garamond"/>
                <a:sym typeface="Garamond"/>
              </a:rPr>
              <a:t>DEI programs to include people of gender and racial minorities in the hiring process</a:t>
            </a:r>
            <a:endParaRPr/>
          </a:p>
          <a:p>
            <a:pPr indent="-228600" lvl="0" marL="228600" marR="0" rtl="0" algn="l">
              <a:lnSpc>
                <a:spcPct val="90000"/>
              </a:lnSpc>
              <a:spcBef>
                <a:spcPts val="1000"/>
              </a:spcBef>
              <a:spcAft>
                <a:spcPts val="0"/>
              </a:spcAft>
              <a:buClr>
                <a:schemeClr val="dk1"/>
              </a:buClr>
              <a:buSzPts val="1800"/>
              <a:buFont typeface="Arial"/>
              <a:buChar char="•"/>
            </a:pPr>
            <a:r>
              <a:rPr b="0" lang="en-US" sz="1800" u="none">
                <a:solidFill>
                  <a:schemeClr val="dk1"/>
                </a:solidFill>
                <a:latin typeface="Garamond"/>
                <a:ea typeface="Garamond"/>
                <a:cs typeface="Garamond"/>
                <a:sym typeface="Garamond"/>
              </a:rPr>
              <a:t>Increase gender and racial diversity in hiring – addresses potential biases in company culture</a:t>
            </a:r>
            <a:endParaRPr/>
          </a:p>
          <a:p>
            <a:pPr indent="-50800" lvl="0" marL="228600" marR="0" rtl="0" algn="l">
              <a:lnSpc>
                <a:spcPct val="90000"/>
              </a:lnSpc>
              <a:spcBef>
                <a:spcPts val="1000"/>
              </a:spcBef>
              <a:spcAft>
                <a:spcPts val="0"/>
              </a:spcAft>
              <a:buClr>
                <a:schemeClr val="dk1"/>
              </a:buClr>
              <a:buSzPts val="2800"/>
              <a:buFont typeface="Arial"/>
              <a:buNone/>
            </a:pPr>
            <a:r>
              <a:t/>
            </a:r>
            <a:endParaRPr b="0" sz="2800" u="none">
              <a:solidFill>
                <a:schemeClr val="dk1"/>
              </a:solidFill>
              <a:latin typeface="Gill Sans"/>
              <a:ea typeface="Gill Sans"/>
              <a:cs typeface="Gill Sans"/>
              <a:sym typeface="Gill Sans"/>
            </a:endParaRPr>
          </a:p>
        </p:txBody>
      </p:sp>
      <p:sp>
        <p:nvSpPr>
          <p:cNvPr id="183" name="Google Shape;183;p5"/>
          <p:cNvSpPr/>
          <p:nvPr/>
        </p:nvSpPr>
        <p:spPr>
          <a:xfrm>
            <a:off x="7861817" y="3913506"/>
            <a:ext cx="3727445" cy="1453624"/>
          </a:xfrm>
          <a:prstGeom prst="wedgeRoundRectCallout">
            <a:avLst>
              <a:gd fmla="val -24374" name="adj1"/>
              <a:gd fmla="val 71321" name="adj2"/>
              <a:gd fmla="val 16667" name="adj3"/>
            </a:avLst>
          </a:pr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a:solidFill>
                  <a:schemeClr val="lt1"/>
                </a:solidFill>
                <a:latin typeface="Garamond"/>
                <a:ea typeface="Garamond"/>
                <a:cs typeface="Garamond"/>
                <a:sym typeface="Garamond"/>
              </a:rPr>
              <a:t>“In all of my work experience I have gotten the role either outright because I'm a woman or because I applied through a DEI type program”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Onboarding</a:t>
            </a:r>
            <a:endParaRPr/>
          </a:p>
        </p:txBody>
      </p:sp>
      <p:sp>
        <p:nvSpPr>
          <p:cNvPr id="189" name="Google Shape;189;p6"/>
          <p:cNvSpPr txBox="1"/>
          <p:nvPr>
            <p:ph idx="1" type="body"/>
          </p:nvPr>
        </p:nvSpPr>
        <p:spPr>
          <a:xfrm>
            <a:off x="371061" y="1894517"/>
            <a:ext cx="5724939" cy="17298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latin typeface="Garamond"/>
                <a:ea typeface="Garamond"/>
                <a:cs typeface="Garamond"/>
                <a:sym typeface="Garamond"/>
              </a:rPr>
              <a:t>Challenges Experienced:</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Unclear and short onboarding process – feeling thrown in</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Isolation from other employees and a fear to reach out for questions and help</a:t>
            </a:r>
            <a:endParaRPr/>
          </a:p>
        </p:txBody>
      </p:sp>
      <p:sp>
        <p:nvSpPr>
          <p:cNvPr id="190" name="Google Shape;190;p6"/>
          <p:cNvSpPr/>
          <p:nvPr/>
        </p:nvSpPr>
        <p:spPr>
          <a:xfrm>
            <a:off x="6408447" y="1958941"/>
            <a:ext cx="4331595" cy="1600984"/>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en-US" sz="1800">
                <a:solidFill>
                  <a:schemeClr val="lt1"/>
                </a:solidFill>
                <a:latin typeface="Garamond"/>
                <a:ea typeface="Garamond"/>
                <a:cs typeface="Garamond"/>
                <a:sym typeface="Garamond"/>
              </a:rPr>
              <a:t>“So when I joined, I was the first new person that had joined in a while so there was no like onboarding documentation or just any resources when I started”</a:t>
            </a:r>
            <a:endParaRPr/>
          </a:p>
        </p:txBody>
      </p:sp>
      <p:sp>
        <p:nvSpPr>
          <p:cNvPr id="191" name="Google Shape;191;p6"/>
          <p:cNvSpPr txBox="1"/>
          <p:nvPr/>
        </p:nvSpPr>
        <p:spPr>
          <a:xfrm>
            <a:off x="371061" y="3762490"/>
            <a:ext cx="5542669" cy="2613371"/>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accent2"/>
              </a:buClr>
              <a:buSzPts val="2800"/>
              <a:buFont typeface="Arial"/>
              <a:buNone/>
            </a:pPr>
            <a:r>
              <a:rPr lang="en-US" sz="2800">
                <a:solidFill>
                  <a:schemeClr val="accent2"/>
                </a:solidFill>
                <a:latin typeface="Garamond"/>
                <a:ea typeface="Garamond"/>
                <a:cs typeface="Garamond"/>
                <a:sym typeface="Garamond"/>
              </a:rPr>
              <a:t>Recommendations</a:t>
            </a:r>
            <a:r>
              <a:rPr lang="en-US" sz="2800">
                <a:solidFill>
                  <a:schemeClr val="dk1"/>
                </a:solidFill>
                <a:latin typeface="Garamond"/>
                <a:ea typeface="Garamond"/>
                <a:cs typeface="Garamond"/>
                <a:sym typeface="Garamond"/>
              </a:rPr>
              <a:t>:</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Cohort programs – to help integrate and build community</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Peer-buddies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Clear onboarding processes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Long onboarding periods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Focus on relationship building</a:t>
            </a:r>
            <a:endParaRPr/>
          </a:p>
          <a:p>
            <a:pPr indent="-50800" lvl="0" marL="228600" marR="0" rtl="0" algn="l">
              <a:lnSpc>
                <a:spcPct val="90000"/>
              </a:lnSpc>
              <a:spcBef>
                <a:spcPts val="1000"/>
              </a:spcBef>
              <a:spcAft>
                <a:spcPts val="0"/>
              </a:spcAft>
              <a:buClr>
                <a:schemeClr val="dk1"/>
              </a:buClr>
              <a:buSzPts val="2800"/>
              <a:buFont typeface="Arial"/>
              <a:buNone/>
            </a:pPr>
            <a:r>
              <a:t/>
            </a:r>
            <a:endParaRPr sz="2800">
              <a:solidFill>
                <a:schemeClr val="dk1"/>
              </a:solidFill>
              <a:latin typeface="Gill Sans"/>
              <a:ea typeface="Gill Sans"/>
              <a:cs typeface="Gill Sans"/>
              <a:sym typeface="Gill Sans"/>
            </a:endParaRPr>
          </a:p>
        </p:txBody>
      </p:sp>
      <p:sp>
        <p:nvSpPr>
          <p:cNvPr id="192" name="Google Shape;192;p6"/>
          <p:cNvSpPr/>
          <p:nvPr/>
        </p:nvSpPr>
        <p:spPr>
          <a:xfrm>
            <a:off x="7549287" y="3957523"/>
            <a:ext cx="4155033" cy="1821485"/>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en-US" sz="1800">
                <a:solidFill>
                  <a:schemeClr val="lt1"/>
                </a:solidFill>
                <a:latin typeface="Garamond"/>
                <a:ea typeface="Garamond"/>
                <a:cs typeface="Garamond"/>
                <a:sym typeface="Garamond"/>
              </a:rPr>
              <a:t>“I entered in like what they call like the college hire program and so like they’ll hold socials with all those like people like that class or like that age to like get to know each other and they’re like all from different departments”</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Upskilling</a:t>
            </a:r>
            <a:endParaRPr/>
          </a:p>
        </p:txBody>
      </p:sp>
      <p:sp>
        <p:nvSpPr>
          <p:cNvPr id="198" name="Google Shape;198;p7"/>
          <p:cNvSpPr txBox="1"/>
          <p:nvPr>
            <p:ph idx="1" type="body"/>
          </p:nvPr>
        </p:nvSpPr>
        <p:spPr>
          <a:xfrm>
            <a:off x="197112" y="1812373"/>
            <a:ext cx="6291470" cy="235729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latin typeface="Garamond"/>
                <a:ea typeface="Garamond"/>
                <a:cs typeface="Garamond"/>
                <a:sym typeface="Garamond"/>
              </a:rPr>
              <a:t>Challenges Experienced: </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Having to upskill in free time instead of company time</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Company does not provide resources for upskilling (conferences, certificates etc.)</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No consistent documentation to learn skills</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Resources for upskilling that require manager approval</a:t>
            </a:r>
            <a:endParaRPr/>
          </a:p>
        </p:txBody>
      </p:sp>
      <p:sp>
        <p:nvSpPr>
          <p:cNvPr id="199" name="Google Shape;199;p7"/>
          <p:cNvSpPr/>
          <p:nvPr/>
        </p:nvSpPr>
        <p:spPr>
          <a:xfrm>
            <a:off x="6674112" y="1812373"/>
            <a:ext cx="5113323" cy="2136038"/>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en-US" sz="1800">
                <a:solidFill>
                  <a:schemeClr val="lt1"/>
                </a:solidFill>
                <a:latin typeface="Garamond"/>
                <a:ea typeface="Garamond"/>
                <a:cs typeface="Garamond"/>
                <a:sym typeface="Garamond"/>
              </a:rPr>
              <a:t>“It sucks because it's like I want to work on something at night, and I can't, because I'm taking care of a baby and I have cried to my husband because I'm like, I just, I don't have the time that my co-workers have to learn these new technologies and I feel like I could do more if I wasn't also mom”</a:t>
            </a:r>
            <a:endParaRPr sz="1800">
              <a:solidFill>
                <a:schemeClr val="lt1"/>
              </a:solidFill>
              <a:latin typeface="Garamond"/>
              <a:ea typeface="Garamond"/>
              <a:cs typeface="Garamond"/>
              <a:sym typeface="Garamond"/>
            </a:endParaRPr>
          </a:p>
        </p:txBody>
      </p:sp>
      <p:sp>
        <p:nvSpPr>
          <p:cNvPr id="200" name="Google Shape;200;p7"/>
          <p:cNvSpPr txBox="1"/>
          <p:nvPr/>
        </p:nvSpPr>
        <p:spPr>
          <a:xfrm>
            <a:off x="190486" y="4169663"/>
            <a:ext cx="6304722" cy="3024671"/>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accent2"/>
              </a:buClr>
              <a:buSzPts val="2800"/>
              <a:buFont typeface="Arial"/>
              <a:buNone/>
            </a:pPr>
            <a:r>
              <a:rPr lang="en-US" sz="2800">
                <a:solidFill>
                  <a:schemeClr val="accent2"/>
                </a:solidFill>
                <a:latin typeface="Garamond"/>
                <a:ea typeface="Garamond"/>
                <a:cs typeface="Garamond"/>
                <a:sym typeface="Garamond"/>
              </a:rPr>
              <a:t>Recommendations</a:t>
            </a:r>
            <a:r>
              <a:rPr lang="en-US" sz="2800">
                <a:solidFill>
                  <a:schemeClr val="dk1"/>
                </a:solidFill>
                <a:latin typeface="Garamond"/>
                <a:ea typeface="Garamond"/>
                <a:cs typeface="Garamond"/>
                <a:sym typeface="Garamond"/>
              </a:rPr>
              <a:t>:</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Provide time for upskilling during the workday</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Provide resources for upskilling </a:t>
            </a:r>
            <a:endParaRPr/>
          </a:p>
          <a:p>
            <a:pPr indent="-228600" lvl="2" marL="1143000" marR="0" rtl="0" algn="l">
              <a:lnSpc>
                <a:spcPct val="90000"/>
              </a:lnSpc>
              <a:spcBef>
                <a:spcPts val="500"/>
              </a:spcBef>
              <a:spcAft>
                <a:spcPts val="0"/>
              </a:spcAft>
              <a:buClr>
                <a:schemeClr val="dk1"/>
              </a:buClr>
              <a:buSzPts val="1900"/>
              <a:buFont typeface="Arial"/>
              <a:buChar char="•"/>
            </a:pPr>
            <a:r>
              <a:rPr b="0" i="0" lang="en-US" sz="1900" u="none" cap="none" strike="noStrike">
                <a:solidFill>
                  <a:schemeClr val="dk1"/>
                </a:solidFill>
                <a:latin typeface="Garamond"/>
                <a:ea typeface="Garamond"/>
                <a:cs typeface="Garamond"/>
                <a:sym typeface="Garamond"/>
              </a:rPr>
              <a:t>Paid: paid conference attendance and tuition reimbursement</a:t>
            </a:r>
            <a:endParaRPr/>
          </a:p>
          <a:p>
            <a:pPr indent="-228600" lvl="2" marL="1143000" marR="0" rtl="0" algn="l">
              <a:lnSpc>
                <a:spcPct val="90000"/>
              </a:lnSpc>
              <a:spcBef>
                <a:spcPts val="500"/>
              </a:spcBef>
              <a:spcAft>
                <a:spcPts val="0"/>
              </a:spcAft>
              <a:buClr>
                <a:schemeClr val="dk1"/>
              </a:buClr>
              <a:buSzPts val="1900"/>
              <a:buFont typeface="Arial"/>
              <a:buChar char="•"/>
            </a:pPr>
            <a:r>
              <a:rPr b="0" i="0" lang="en-US" sz="1900" u="none" cap="none" strike="noStrike">
                <a:solidFill>
                  <a:schemeClr val="dk1"/>
                </a:solidFill>
                <a:latin typeface="Garamond"/>
                <a:ea typeface="Garamond"/>
                <a:cs typeface="Garamond"/>
                <a:sym typeface="Garamond"/>
              </a:rPr>
              <a:t>Free: keep good documentation for employees reference</a:t>
            </a:r>
            <a:endParaRPr/>
          </a:p>
        </p:txBody>
      </p:sp>
      <p:sp>
        <p:nvSpPr>
          <p:cNvPr id="201" name="Google Shape;201;p7"/>
          <p:cNvSpPr/>
          <p:nvPr/>
        </p:nvSpPr>
        <p:spPr>
          <a:xfrm>
            <a:off x="6357757" y="4593952"/>
            <a:ext cx="5304156" cy="1462292"/>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a:solidFill>
                  <a:schemeClr val="lt1"/>
                </a:solidFill>
                <a:latin typeface="Garamond"/>
                <a:ea typeface="Garamond"/>
                <a:cs typeface="Garamond"/>
                <a:sym typeface="Garamond"/>
              </a:rPr>
              <a:t>“They do a really good job at giving us time to learn... we get company-wide about eight hours a month to upscale but my area that I'm in gives us sixteen hours a month”</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Garamond"/>
              <a:buNone/>
            </a:pPr>
            <a:r>
              <a:rPr lang="en-US">
                <a:latin typeface="Garamond"/>
                <a:ea typeface="Garamond"/>
                <a:cs typeface="Garamond"/>
                <a:sym typeface="Garamond"/>
              </a:rPr>
              <a:t>Advancement </a:t>
            </a:r>
            <a:endParaRPr/>
          </a:p>
        </p:txBody>
      </p:sp>
      <p:sp>
        <p:nvSpPr>
          <p:cNvPr id="207" name="Google Shape;207;p8"/>
          <p:cNvSpPr txBox="1"/>
          <p:nvPr>
            <p:ph idx="1" type="body"/>
          </p:nvPr>
        </p:nvSpPr>
        <p:spPr>
          <a:xfrm>
            <a:off x="341378" y="1825625"/>
            <a:ext cx="7066588" cy="264035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en-US">
                <a:latin typeface="Garamond"/>
                <a:ea typeface="Garamond"/>
                <a:cs typeface="Garamond"/>
                <a:sym typeface="Garamond"/>
              </a:rPr>
              <a:t>Challenges Experienced:</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Men are promoted over women</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Male centric networking/relationship building spaces that exclude women </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Women often tasked with ‘non-promotable work’ (e.g. running ERGs, being on hiring panels) that takes time from technical promotable work</a:t>
            </a:r>
            <a:endParaRPr/>
          </a:p>
          <a:p>
            <a:pPr indent="-228600" lvl="1" marL="685800" rtl="0" algn="l">
              <a:lnSpc>
                <a:spcPct val="90000"/>
              </a:lnSpc>
              <a:spcBef>
                <a:spcPts val="500"/>
              </a:spcBef>
              <a:spcAft>
                <a:spcPts val="0"/>
              </a:spcAft>
              <a:buClr>
                <a:schemeClr val="dk1"/>
              </a:buClr>
              <a:buSzPts val="2000"/>
              <a:buChar char="•"/>
            </a:pPr>
            <a:r>
              <a:rPr lang="en-US" sz="2000">
                <a:latin typeface="Garamond"/>
                <a:ea typeface="Garamond"/>
                <a:cs typeface="Garamond"/>
                <a:sym typeface="Garamond"/>
              </a:rPr>
              <a:t>Unclear advancement guidelines </a:t>
            </a:r>
            <a:endParaRPr/>
          </a:p>
          <a:p>
            <a:pPr indent="-76200" lvl="1" marL="685800" rtl="0" algn="l">
              <a:lnSpc>
                <a:spcPct val="90000"/>
              </a:lnSpc>
              <a:spcBef>
                <a:spcPts val="500"/>
              </a:spcBef>
              <a:spcAft>
                <a:spcPts val="0"/>
              </a:spcAft>
              <a:buClr>
                <a:schemeClr val="dk1"/>
              </a:buClr>
              <a:buSzPts val="2400"/>
              <a:buNone/>
            </a:pPr>
            <a:r>
              <a:t/>
            </a:r>
            <a:endParaRPr/>
          </a:p>
        </p:txBody>
      </p:sp>
      <p:sp>
        <p:nvSpPr>
          <p:cNvPr id="208" name="Google Shape;208;p8"/>
          <p:cNvSpPr/>
          <p:nvPr/>
        </p:nvSpPr>
        <p:spPr>
          <a:xfrm>
            <a:off x="7710220" y="1825625"/>
            <a:ext cx="4140403" cy="2304288"/>
          </a:xfrm>
          <a:prstGeom prst="wedgeRoundRectCallout">
            <a:avLst>
              <a:gd fmla="val -20833" name="adj1"/>
              <a:gd fmla="val 62500" name="adj2"/>
              <a:gd fmla="val 0" name="adj3"/>
            </a:avLst>
          </a:prstGeom>
          <a:solidFill>
            <a:schemeClr val="accent1"/>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en-US" sz="1800">
                <a:solidFill>
                  <a:schemeClr val="lt1"/>
                </a:solidFill>
                <a:latin typeface="Garamond"/>
                <a:ea typeface="Garamond"/>
                <a:cs typeface="Garamond"/>
                <a:sym typeface="Garamond"/>
              </a:rPr>
              <a:t>“The relationships that were naturally formed seemed to be male/male and like we just had a PM who's more junior than any of the women on the team leapfrog all of us to be promoted to follow one of our managers onto a new, like a team lead on to a new team”</a:t>
            </a:r>
            <a:endParaRPr sz="1800">
              <a:solidFill>
                <a:schemeClr val="lt1"/>
              </a:solidFill>
              <a:latin typeface="Calibri"/>
              <a:ea typeface="Calibri"/>
              <a:cs typeface="Calibri"/>
              <a:sym typeface="Calibri"/>
            </a:endParaRPr>
          </a:p>
        </p:txBody>
      </p:sp>
      <p:sp>
        <p:nvSpPr>
          <p:cNvPr id="209" name="Google Shape;209;p8"/>
          <p:cNvSpPr txBox="1"/>
          <p:nvPr/>
        </p:nvSpPr>
        <p:spPr>
          <a:xfrm>
            <a:off x="341377" y="4303781"/>
            <a:ext cx="6418479" cy="236281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accent2"/>
              </a:buClr>
              <a:buSzPts val="2800"/>
              <a:buFont typeface="Arial"/>
              <a:buNone/>
            </a:pPr>
            <a:r>
              <a:rPr lang="en-US" sz="2800">
                <a:solidFill>
                  <a:schemeClr val="accent2"/>
                </a:solidFill>
                <a:latin typeface="Garamond"/>
                <a:ea typeface="Garamond"/>
                <a:cs typeface="Garamond"/>
                <a:sym typeface="Garamond"/>
              </a:rPr>
              <a:t>Recommendations: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Offer more nongendered opportunities to create relationships (i.e. avoid creating an old boys club through male specific activities)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Include and be aware of the ‘non-promotable’ work when considering promotions</a:t>
            </a:r>
            <a:endParaRPr/>
          </a:p>
          <a:p>
            <a:pPr indent="-228600" lvl="1" marL="685800" marR="0" rtl="0" algn="l">
              <a:lnSpc>
                <a:spcPct val="90000"/>
              </a:lnSpc>
              <a:spcBef>
                <a:spcPts val="500"/>
              </a:spcBef>
              <a:spcAft>
                <a:spcPts val="0"/>
              </a:spcAft>
              <a:buClr>
                <a:schemeClr val="dk1"/>
              </a:buClr>
              <a:buSzPts val="2000"/>
              <a:buFont typeface="Arial"/>
              <a:buChar char="•"/>
            </a:pPr>
            <a:r>
              <a:rPr b="0" i="0" lang="en-US" sz="2000" u="none" cap="none" strike="noStrike">
                <a:solidFill>
                  <a:schemeClr val="dk1"/>
                </a:solidFill>
                <a:latin typeface="Garamond"/>
                <a:ea typeface="Garamond"/>
                <a:cs typeface="Garamond"/>
                <a:sym typeface="Garamond"/>
              </a:rPr>
              <a:t>Make guidelines for clear promotion pathways </a:t>
            </a:r>
            <a:endParaRPr/>
          </a:p>
          <a:p>
            <a:pPr indent="-50800" lvl="0" marL="228600" marR="0" rtl="0" algn="l">
              <a:lnSpc>
                <a:spcPct val="90000"/>
              </a:lnSpc>
              <a:spcBef>
                <a:spcPts val="1000"/>
              </a:spcBef>
              <a:spcAft>
                <a:spcPts val="0"/>
              </a:spcAft>
              <a:buClr>
                <a:schemeClr val="dk1"/>
              </a:buClr>
              <a:buSzPts val="2800"/>
              <a:buFont typeface="Arial"/>
              <a:buNone/>
            </a:pPr>
            <a:r>
              <a:t/>
            </a:r>
            <a:endParaRPr sz="2800">
              <a:solidFill>
                <a:schemeClr val="dk1"/>
              </a:solidFill>
              <a:latin typeface="Gill Sans"/>
              <a:ea typeface="Gill Sans"/>
              <a:cs typeface="Gill Sans"/>
              <a:sym typeface="Gill Sans"/>
            </a:endParaRPr>
          </a:p>
        </p:txBody>
      </p:sp>
      <p:sp>
        <p:nvSpPr>
          <p:cNvPr id="210" name="Google Shape;210;p8"/>
          <p:cNvSpPr/>
          <p:nvPr/>
        </p:nvSpPr>
        <p:spPr>
          <a:xfrm>
            <a:off x="6759856" y="4600920"/>
            <a:ext cx="4140402" cy="1524743"/>
          </a:xfrm>
          <a:prstGeom prst="wedgeRoundRectCallout">
            <a:avLst>
              <a:gd fmla="val -20833" name="adj1"/>
              <a:gd fmla="val 62500" name="adj2"/>
              <a:gd fmla="val 0" name="adj3"/>
            </a:avLst>
          </a:prstGeom>
          <a:solidFill>
            <a:schemeClr val="accent2"/>
          </a:solidFill>
          <a:ln cap="flat" cmpd="sng" w="12700">
            <a:solidFill>
              <a:srgbClr val="000A2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1800">
                <a:solidFill>
                  <a:schemeClr val="lt1"/>
                </a:solidFill>
                <a:latin typeface="Garamond"/>
                <a:ea typeface="Garamond"/>
                <a:cs typeface="Garamond"/>
                <a:sym typeface="Garamond"/>
              </a:rPr>
              <a:t>Speaking on clear guidelines: “[employee] can see for [her]self okay, these are the things I still need to do to step up to that next level”</a:t>
            </a: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SSRI AREE">
      <a:dk1>
        <a:srgbClr val="001A57"/>
      </a:dk1>
      <a:lt1>
        <a:srgbClr val="FFFFFF"/>
      </a:lt1>
      <a:dk2>
        <a:srgbClr val="666666"/>
      </a:dk2>
      <a:lt2>
        <a:srgbClr val="E2E6ED"/>
      </a:lt2>
      <a:accent1>
        <a:srgbClr val="001956"/>
      </a:accent1>
      <a:accent2>
        <a:srgbClr val="00529B"/>
      </a:accent2>
      <a:accent3>
        <a:srgbClr val="F8A324"/>
      </a:accent3>
      <a:accent4>
        <a:srgbClr val="5E5E5E"/>
      </a:accent4>
      <a:accent5>
        <a:srgbClr val="FFCC00"/>
      </a:accent5>
      <a:accent6>
        <a:srgbClr val="AF52DE"/>
      </a:accent6>
      <a:hlink>
        <a:srgbClr val="E89923"/>
      </a:hlink>
      <a:folHlink>
        <a:srgbClr val="E8992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2024-04-11T17:50:54Z</dcterms:created>
  <dc:creator>Erin Haseley</dc:creator>
</cp:coreProperties>
</file>